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-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svg"/><Relationship Id="rId1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svg"/><Relationship Id="rId1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0D8708-5D78-4E2A-B2B0-ABDAA18E487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D9D77431-0061-4FF6-AF23-4DD0071E4590}">
      <dgm:prSet/>
      <dgm:spPr/>
      <dgm:t>
        <a:bodyPr/>
        <a:lstStyle/>
        <a:p>
          <a:pPr>
            <a:lnSpc>
              <a:spcPct val="100000"/>
            </a:lnSpc>
          </a:pPr>
          <a:r>
            <a:rPr lang="es-CR" noProof="0" dirty="0"/>
            <a:t>Ciclos</a:t>
          </a:r>
          <a:r>
            <a:rPr lang="es-CR" baseline="0" noProof="0" dirty="0"/>
            <a:t> de repetición</a:t>
          </a:r>
          <a:endParaRPr lang="es-CR" noProof="0" dirty="0"/>
        </a:p>
      </dgm:t>
    </dgm:pt>
    <dgm:pt modelId="{B3FE8D9C-3911-465C-9744-E3652FB2DB7D}" type="parTrans" cxnId="{F313CF83-9684-4F5F-BF5F-5212A69F07CC}">
      <dgm:prSet/>
      <dgm:spPr/>
      <dgm:t>
        <a:bodyPr/>
        <a:lstStyle/>
        <a:p>
          <a:endParaRPr lang="en-US"/>
        </a:p>
      </dgm:t>
    </dgm:pt>
    <dgm:pt modelId="{9493F93F-553E-4B39-B3F8-6E17C4EF14C0}" type="sibTrans" cxnId="{F313CF83-9684-4F5F-BF5F-5212A69F07CC}">
      <dgm:prSet/>
      <dgm:spPr/>
      <dgm:t>
        <a:bodyPr/>
        <a:lstStyle/>
        <a:p>
          <a:endParaRPr lang="en-US"/>
        </a:p>
      </dgm:t>
    </dgm:pt>
    <dgm:pt modelId="{3122A8C7-3DF3-4BA6-B284-9F65A2C12CA3}">
      <dgm:prSet/>
      <dgm:spPr/>
      <dgm:t>
        <a:bodyPr/>
        <a:lstStyle/>
        <a:p>
          <a:pPr>
            <a:lnSpc>
              <a:spcPct val="100000"/>
            </a:lnSpc>
          </a:pPr>
          <a:r>
            <a:rPr lang="es-419" noProof="0" dirty="0"/>
            <a:t>Utilizar</a:t>
          </a:r>
          <a:r>
            <a:rPr lang="en-US" baseline="0" dirty="0"/>
            <a:t> ciclos while</a:t>
          </a:r>
          <a:endParaRPr lang="en-US" dirty="0"/>
        </a:p>
      </dgm:t>
    </dgm:pt>
    <dgm:pt modelId="{2614DF02-A1D3-48E1-B33F-010CD2E831AA}" type="parTrans" cxnId="{733218D7-B543-4591-98D3-D3403C3211F3}">
      <dgm:prSet/>
      <dgm:spPr/>
      <dgm:t>
        <a:bodyPr/>
        <a:lstStyle/>
        <a:p>
          <a:endParaRPr lang="en-US"/>
        </a:p>
      </dgm:t>
    </dgm:pt>
    <dgm:pt modelId="{73DE63AD-45D7-4913-9D56-B5668A3B1E59}" type="sibTrans" cxnId="{733218D7-B543-4591-98D3-D3403C3211F3}">
      <dgm:prSet/>
      <dgm:spPr/>
      <dgm:t>
        <a:bodyPr/>
        <a:lstStyle/>
        <a:p>
          <a:endParaRPr lang="en-US"/>
        </a:p>
      </dgm:t>
    </dgm:pt>
    <dgm:pt modelId="{F1CC379C-0B4C-4303-9B56-DDB7FA39D00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Utilizar ciclos for </a:t>
          </a:r>
        </a:p>
        <a:p>
          <a:pPr>
            <a:lnSpc>
              <a:spcPct val="100000"/>
            </a:lnSpc>
          </a:pPr>
          <a:r>
            <a:rPr lang="en-US" dirty="0"/>
            <a:t>Utilizar ciclos do-while</a:t>
          </a:r>
        </a:p>
      </dgm:t>
    </dgm:pt>
    <dgm:pt modelId="{F3D1221A-6B88-4EAA-B7FB-E02AC99E2244}" type="parTrans" cxnId="{894A72BE-B3E3-471C-B3BD-99D10D9B2735}">
      <dgm:prSet/>
      <dgm:spPr/>
      <dgm:t>
        <a:bodyPr/>
        <a:lstStyle/>
        <a:p>
          <a:endParaRPr lang="en-US"/>
        </a:p>
      </dgm:t>
    </dgm:pt>
    <dgm:pt modelId="{FC8A5A39-3130-4AE4-A1BC-BF0A287DD17F}" type="sibTrans" cxnId="{894A72BE-B3E3-471C-B3BD-99D10D9B2735}">
      <dgm:prSet/>
      <dgm:spPr/>
      <dgm:t>
        <a:bodyPr/>
        <a:lstStyle/>
        <a:p>
          <a:endParaRPr lang="en-US"/>
        </a:p>
      </dgm:t>
    </dgm:pt>
    <dgm:pt modelId="{C7060D4A-F88D-4BE0-9EFC-E756AC74612D}">
      <dgm:prSet/>
      <dgm:spPr/>
      <dgm:t>
        <a:bodyPr/>
        <a:lstStyle/>
        <a:p>
          <a:pPr>
            <a:lnSpc>
              <a:spcPct val="100000"/>
            </a:lnSpc>
          </a:pPr>
          <a:r>
            <a:rPr lang="es-CR" dirty="0"/>
            <a:t>Establecer criterios adicionales para el uso de ciclos</a:t>
          </a:r>
          <a:endParaRPr lang="en-US" dirty="0"/>
        </a:p>
      </dgm:t>
    </dgm:pt>
    <dgm:pt modelId="{FC1461E3-76C6-4CC8-A839-B6F3C6268715}" type="parTrans" cxnId="{5A183CCE-7091-46C1-8854-CB96EFC32DA9}">
      <dgm:prSet/>
      <dgm:spPr/>
      <dgm:t>
        <a:bodyPr/>
        <a:lstStyle/>
        <a:p>
          <a:endParaRPr lang="en-US"/>
        </a:p>
      </dgm:t>
    </dgm:pt>
    <dgm:pt modelId="{52920D6D-D3C7-4086-AC2F-E976ECCEB11C}" type="sibTrans" cxnId="{5A183CCE-7091-46C1-8854-CB96EFC32DA9}">
      <dgm:prSet/>
      <dgm:spPr/>
      <dgm:t>
        <a:bodyPr/>
        <a:lstStyle/>
        <a:p>
          <a:endParaRPr lang="en-US"/>
        </a:p>
      </dgm:t>
    </dgm:pt>
    <dgm:pt modelId="{B4522594-4253-4ECF-BCD6-0B0935B9F44B}">
      <dgm:prSet/>
      <dgm:spPr/>
      <dgm:t>
        <a:bodyPr/>
        <a:lstStyle/>
        <a:p>
          <a:pPr>
            <a:lnSpc>
              <a:spcPct val="100000"/>
            </a:lnSpc>
          </a:pPr>
          <a:r>
            <a:rPr lang="es-CR" dirty="0"/>
            <a:t>Identificar componentes de los ciclos</a:t>
          </a:r>
          <a:endParaRPr lang="en-US" dirty="0"/>
        </a:p>
      </dgm:t>
    </dgm:pt>
    <dgm:pt modelId="{ACFCE25E-0ACA-4206-A309-047EF1B1BCF3}" type="parTrans" cxnId="{35C1A037-BF33-4B6E-9DB3-CB7987C6264C}">
      <dgm:prSet/>
      <dgm:spPr/>
      <dgm:t>
        <a:bodyPr/>
        <a:lstStyle/>
        <a:p>
          <a:endParaRPr lang="en-US"/>
        </a:p>
      </dgm:t>
    </dgm:pt>
    <dgm:pt modelId="{5B58D07B-AC3A-4AEF-A32B-23C99F8BE28C}" type="sibTrans" cxnId="{35C1A037-BF33-4B6E-9DB3-CB7987C6264C}">
      <dgm:prSet/>
      <dgm:spPr/>
      <dgm:t>
        <a:bodyPr/>
        <a:lstStyle/>
        <a:p>
          <a:endParaRPr lang="en-US"/>
        </a:p>
      </dgm:t>
    </dgm:pt>
    <dgm:pt modelId="{F3281D72-953E-49B0-9D52-531E4B8EBBBC}" type="pres">
      <dgm:prSet presAssocID="{570D8708-5D78-4E2A-B2B0-ABDAA18E4877}" presName="root" presStyleCnt="0">
        <dgm:presLayoutVars>
          <dgm:dir/>
          <dgm:resizeHandles val="exact"/>
        </dgm:presLayoutVars>
      </dgm:prSet>
      <dgm:spPr/>
    </dgm:pt>
    <dgm:pt modelId="{06E85FEE-ED11-4768-9538-05D12FC62E7A}" type="pres">
      <dgm:prSet presAssocID="{D9D77431-0061-4FF6-AF23-4DD0071E4590}" presName="compNode" presStyleCnt="0"/>
      <dgm:spPr/>
    </dgm:pt>
    <dgm:pt modelId="{DCD41FAB-5A46-405C-A017-18FD8E8D7825}" type="pres">
      <dgm:prSet presAssocID="{D9D77431-0061-4FF6-AF23-4DD0071E4590}" presName="bgRect" presStyleLbl="bgShp" presStyleIdx="0" presStyleCnt="1"/>
      <dgm:spPr/>
    </dgm:pt>
    <dgm:pt modelId="{055307F1-A8EA-4C91-9C2D-AC794C13DC02}" type="pres">
      <dgm:prSet presAssocID="{D9D77431-0061-4FF6-AF23-4DD0071E4590}" presName="iconRect" presStyleLbl="node1" presStyleIdx="0" presStyleCnt="1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echa lineal: giro a la izquierda"/>
        </a:ext>
      </dgm:extLst>
    </dgm:pt>
    <dgm:pt modelId="{9FF50879-8918-4EAC-921F-81D12954F107}" type="pres">
      <dgm:prSet presAssocID="{D9D77431-0061-4FF6-AF23-4DD0071E4590}" presName="spaceRect" presStyleCnt="0"/>
      <dgm:spPr/>
    </dgm:pt>
    <dgm:pt modelId="{DF730EF3-5AFF-4DF2-A9C1-A30BB4ECD694}" type="pres">
      <dgm:prSet presAssocID="{D9D77431-0061-4FF6-AF23-4DD0071E4590}" presName="parTx" presStyleLbl="revTx" presStyleIdx="0" presStyleCnt="2">
        <dgm:presLayoutVars>
          <dgm:chMax val="0"/>
          <dgm:chPref val="0"/>
        </dgm:presLayoutVars>
      </dgm:prSet>
      <dgm:spPr/>
    </dgm:pt>
    <dgm:pt modelId="{49C950D3-4450-40FD-8CD1-A66550A58FAD}" type="pres">
      <dgm:prSet presAssocID="{D9D77431-0061-4FF6-AF23-4DD0071E4590}" presName="desTx" presStyleLbl="revTx" presStyleIdx="1" presStyleCnt="2">
        <dgm:presLayoutVars/>
      </dgm:prSet>
      <dgm:spPr/>
    </dgm:pt>
  </dgm:ptLst>
  <dgm:cxnLst>
    <dgm:cxn modelId="{35C1A037-BF33-4B6E-9DB3-CB7987C6264C}" srcId="{D9D77431-0061-4FF6-AF23-4DD0071E4590}" destId="{B4522594-4253-4ECF-BCD6-0B0935B9F44B}" srcOrd="3" destOrd="0" parTransId="{ACFCE25E-0ACA-4206-A309-047EF1B1BCF3}" sibTransId="{5B58D07B-AC3A-4AEF-A32B-23C99F8BE28C}"/>
    <dgm:cxn modelId="{262A9C45-B883-467B-88E8-393A69F46AA5}" type="presOf" srcId="{D9D77431-0061-4FF6-AF23-4DD0071E4590}" destId="{DF730EF3-5AFF-4DF2-A9C1-A30BB4ECD694}" srcOrd="0" destOrd="0" presId="urn:microsoft.com/office/officeart/2018/2/layout/IconVerticalSolidList"/>
    <dgm:cxn modelId="{CA18E150-4002-49BB-9380-24EF797E071E}" type="presOf" srcId="{F1CC379C-0B4C-4303-9B56-DDB7FA39D00A}" destId="{49C950D3-4450-40FD-8CD1-A66550A58FAD}" srcOrd="0" destOrd="1" presId="urn:microsoft.com/office/officeart/2018/2/layout/IconVerticalSolidList"/>
    <dgm:cxn modelId="{D603F657-7CB2-4EC6-B336-CDD677FAAA87}" type="presOf" srcId="{570D8708-5D78-4E2A-B2B0-ABDAA18E4877}" destId="{F3281D72-953E-49B0-9D52-531E4B8EBBBC}" srcOrd="0" destOrd="0" presId="urn:microsoft.com/office/officeart/2018/2/layout/IconVerticalSolidList"/>
    <dgm:cxn modelId="{F313CF83-9684-4F5F-BF5F-5212A69F07CC}" srcId="{570D8708-5D78-4E2A-B2B0-ABDAA18E4877}" destId="{D9D77431-0061-4FF6-AF23-4DD0071E4590}" srcOrd="0" destOrd="0" parTransId="{B3FE8D9C-3911-465C-9744-E3652FB2DB7D}" sibTransId="{9493F93F-553E-4B39-B3F8-6E17C4EF14C0}"/>
    <dgm:cxn modelId="{37489C97-C403-4BA8-9C65-11C669EB1EFD}" type="presOf" srcId="{B4522594-4253-4ECF-BCD6-0B0935B9F44B}" destId="{49C950D3-4450-40FD-8CD1-A66550A58FAD}" srcOrd="0" destOrd="3" presId="urn:microsoft.com/office/officeart/2018/2/layout/IconVerticalSolidList"/>
    <dgm:cxn modelId="{894A72BE-B3E3-471C-B3BD-99D10D9B2735}" srcId="{D9D77431-0061-4FF6-AF23-4DD0071E4590}" destId="{F1CC379C-0B4C-4303-9B56-DDB7FA39D00A}" srcOrd="1" destOrd="0" parTransId="{F3D1221A-6B88-4EAA-B7FB-E02AC99E2244}" sibTransId="{FC8A5A39-3130-4AE4-A1BC-BF0A287DD17F}"/>
    <dgm:cxn modelId="{9C476BBF-9C80-4738-AA64-525FFD975E06}" type="presOf" srcId="{C7060D4A-F88D-4BE0-9EFC-E756AC74612D}" destId="{49C950D3-4450-40FD-8CD1-A66550A58FAD}" srcOrd="0" destOrd="2" presId="urn:microsoft.com/office/officeart/2018/2/layout/IconVerticalSolidList"/>
    <dgm:cxn modelId="{5A183CCE-7091-46C1-8854-CB96EFC32DA9}" srcId="{D9D77431-0061-4FF6-AF23-4DD0071E4590}" destId="{C7060D4A-F88D-4BE0-9EFC-E756AC74612D}" srcOrd="2" destOrd="0" parTransId="{FC1461E3-76C6-4CC8-A839-B6F3C6268715}" sibTransId="{52920D6D-D3C7-4086-AC2F-E976ECCEB11C}"/>
    <dgm:cxn modelId="{733218D7-B543-4591-98D3-D3403C3211F3}" srcId="{D9D77431-0061-4FF6-AF23-4DD0071E4590}" destId="{3122A8C7-3DF3-4BA6-B284-9F65A2C12CA3}" srcOrd="0" destOrd="0" parTransId="{2614DF02-A1D3-48E1-B33F-010CD2E831AA}" sibTransId="{73DE63AD-45D7-4913-9D56-B5668A3B1E59}"/>
    <dgm:cxn modelId="{AE0634F7-C61F-47E1-9FA4-3AF18283C043}" type="presOf" srcId="{3122A8C7-3DF3-4BA6-B284-9F65A2C12CA3}" destId="{49C950D3-4450-40FD-8CD1-A66550A58FAD}" srcOrd="0" destOrd="0" presId="urn:microsoft.com/office/officeart/2018/2/layout/IconVerticalSolidList"/>
    <dgm:cxn modelId="{56F69571-B87C-4391-9277-77068319B60B}" type="presParOf" srcId="{F3281D72-953E-49B0-9D52-531E4B8EBBBC}" destId="{06E85FEE-ED11-4768-9538-05D12FC62E7A}" srcOrd="0" destOrd="0" presId="urn:microsoft.com/office/officeart/2018/2/layout/IconVerticalSolidList"/>
    <dgm:cxn modelId="{B57E8225-99AB-4EDE-80E6-5281A7D70D50}" type="presParOf" srcId="{06E85FEE-ED11-4768-9538-05D12FC62E7A}" destId="{DCD41FAB-5A46-405C-A017-18FD8E8D7825}" srcOrd="0" destOrd="0" presId="urn:microsoft.com/office/officeart/2018/2/layout/IconVerticalSolidList"/>
    <dgm:cxn modelId="{2701E882-A1D5-4E7F-B9BF-5C50B371BBB0}" type="presParOf" srcId="{06E85FEE-ED11-4768-9538-05D12FC62E7A}" destId="{055307F1-A8EA-4C91-9C2D-AC794C13DC02}" srcOrd="1" destOrd="0" presId="urn:microsoft.com/office/officeart/2018/2/layout/IconVerticalSolidList"/>
    <dgm:cxn modelId="{23E39A57-3072-4301-82CB-5CFD853BE5CD}" type="presParOf" srcId="{06E85FEE-ED11-4768-9538-05D12FC62E7A}" destId="{9FF50879-8918-4EAC-921F-81D12954F107}" srcOrd="2" destOrd="0" presId="urn:microsoft.com/office/officeart/2018/2/layout/IconVerticalSolidList"/>
    <dgm:cxn modelId="{6836C60E-FDDA-4FE9-B080-7BB160A6BA16}" type="presParOf" srcId="{06E85FEE-ED11-4768-9538-05D12FC62E7A}" destId="{DF730EF3-5AFF-4DF2-A9C1-A30BB4ECD694}" srcOrd="3" destOrd="0" presId="urn:microsoft.com/office/officeart/2018/2/layout/IconVerticalSolidList"/>
    <dgm:cxn modelId="{AB2C84CF-0113-4060-A9DA-41C63AC54855}" type="presParOf" srcId="{06E85FEE-ED11-4768-9538-05D12FC62E7A}" destId="{49C950D3-4450-40FD-8CD1-A66550A58FAD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D41FAB-5A46-405C-A017-18FD8E8D7825}">
      <dsp:nvSpPr>
        <dsp:cNvPr id="0" name=""/>
        <dsp:cNvSpPr/>
      </dsp:nvSpPr>
      <dsp:spPr>
        <a:xfrm>
          <a:off x="0" y="1522968"/>
          <a:ext cx="10515600" cy="130540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5307F1-A8EA-4C91-9C2D-AC794C13DC02}">
      <dsp:nvSpPr>
        <dsp:cNvPr id="0" name=""/>
        <dsp:cNvSpPr/>
      </dsp:nvSpPr>
      <dsp:spPr>
        <a:xfrm>
          <a:off x="394883" y="1816683"/>
          <a:ext cx="717970" cy="7179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730EF3-5AFF-4DF2-A9C1-A30BB4ECD694}">
      <dsp:nvSpPr>
        <dsp:cNvPr id="0" name=""/>
        <dsp:cNvSpPr/>
      </dsp:nvSpPr>
      <dsp:spPr>
        <a:xfrm>
          <a:off x="1507738" y="1522968"/>
          <a:ext cx="4732020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2500" kern="1200" noProof="0" dirty="0"/>
            <a:t>Ciclos</a:t>
          </a:r>
          <a:r>
            <a:rPr lang="es-CR" sz="2500" kern="1200" baseline="0" noProof="0" dirty="0"/>
            <a:t> de repetición</a:t>
          </a:r>
          <a:endParaRPr lang="es-CR" sz="2500" kern="1200" noProof="0" dirty="0"/>
        </a:p>
      </dsp:txBody>
      <dsp:txXfrm>
        <a:off x="1507738" y="1522968"/>
        <a:ext cx="4732020" cy="1305401"/>
      </dsp:txXfrm>
    </dsp:sp>
    <dsp:sp modelId="{49C950D3-4450-40FD-8CD1-A66550A58FAD}">
      <dsp:nvSpPr>
        <dsp:cNvPr id="0" name=""/>
        <dsp:cNvSpPr/>
      </dsp:nvSpPr>
      <dsp:spPr>
        <a:xfrm>
          <a:off x="6239758" y="1522968"/>
          <a:ext cx="4275841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419" sz="1100" kern="1200" noProof="0" dirty="0"/>
            <a:t>Utilizar</a:t>
          </a:r>
          <a:r>
            <a:rPr lang="en-US" sz="1100" kern="1200" baseline="0" dirty="0"/>
            <a:t> ciclos while</a:t>
          </a:r>
          <a:endParaRPr lang="en-US" sz="1100" kern="1200" dirty="0"/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Utilizar ciclos for 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Utilizar ciclos do-while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100" kern="1200" dirty="0"/>
            <a:t>Establecer criterios adicionales para el uso de ciclos</a:t>
          </a:r>
          <a:endParaRPr lang="en-US" sz="1100" kern="1200" dirty="0"/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R" sz="1100" kern="1200" dirty="0"/>
            <a:t>Identificar componentes de los ciclos</a:t>
          </a:r>
          <a:endParaRPr lang="en-US" sz="1100" kern="1200" dirty="0"/>
        </a:p>
      </dsp:txBody>
      <dsp:txXfrm>
        <a:off x="6239758" y="1522968"/>
        <a:ext cx="4275841" cy="13054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D8B81C-3A5D-4647-BA70-851328530B05}" type="datetimeFigureOut">
              <a:rPr lang="es-CR" smtClean="0"/>
              <a:t>17/1/2020</a:t>
            </a:fld>
            <a:endParaRPr lang="es-C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E31B55-B323-41D7-B067-6DFF8DD4C535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923920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R" dirty="0"/>
              <a:t>Es</a:t>
            </a:r>
            <a:r>
              <a:rPr lang="es-CR" baseline="0" dirty="0"/>
              <a:t> importante determinar si pueden visualizar esquemáticamente las estructuras de decisión y de repetición en sus diferentes formatos, así como el tema de arreglo y subprocesos (futuros objetos y métodos…)</a:t>
            </a:r>
            <a:endParaRPr lang="es-C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5409D-F953-4875-B2E7-D7B8ED368D19}" type="slidenum">
              <a:rPr lang="es-CR" smtClean="0"/>
              <a:t>3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9767888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R" dirty="0"/>
          </a:p>
          <a:p>
            <a:r>
              <a:rPr lang="es-CR" dirty="0"/>
              <a:t>Sobre la tarea.</a:t>
            </a:r>
          </a:p>
          <a:p>
            <a:r>
              <a:rPr lang="es-CR" dirty="0"/>
              <a:t>La</a:t>
            </a:r>
            <a:r>
              <a:rPr lang="es-CR" baseline="0" dirty="0"/>
              <a:t> idea de realizar la investigación de tipos de datos primitivos es que los chicos revisen cuales son los tipos de datos y el alcance que estos tienen, con que presenten un cuadro con los tipos de datos y el rango de valores es suficiente, es una pequeña preparación para la clase de semana 3.</a:t>
            </a:r>
            <a:endParaRPr lang="es-C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5409D-F953-4875-B2E7-D7B8ED368D19}" type="slidenum">
              <a:rPr lang="es-CR" smtClean="0"/>
              <a:t>20</a:t>
            </a:fld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20936660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R" dirty="0"/>
          </a:p>
          <a:p>
            <a:r>
              <a:rPr lang="es-CR" dirty="0"/>
              <a:t>Sobre la tarea.</a:t>
            </a:r>
          </a:p>
          <a:p>
            <a:r>
              <a:rPr lang="es-CR" dirty="0"/>
              <a:t>La</a:t>
            </a:r>
            <a:r>
              <a:rPr lang="es-CR" baseline="0" dirty="0"/>
              <a:t> idea de realizar la investigación de tipos de datos primitivos es que los chicos revisen cuales son los tipos de datos y el alcance que estos tienen, con que presenten un cuadro con los tipos de datos y el rango de valores es suficiente, es una pequeña preparación para la clase de semana 3.</a:t>
            </a:r>
            <a:endParaRPr lang="es-C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5409D-F953-4875-B2E7-D7B8ED368D19}" type="slidenum">
              <a:rPr lang="es-CR" smtClean="0"/>
              <a:t>21</a:t>
            </a:fld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11796940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R" dirty="0"/>
          </a:p>
          <a:p>
            <a:r>
              <a:rPr lang="es-CR" dirty="0"/>
              <a:t>Sobre la tarea.</a:t>
            </a:r>
          </a:p>
          <a:p>
            <a:r>
              <a:rPr lang="es-CR" dirty="0"/>
              <a:t>La</a:t>
            </a:r>
            <a:r>
              <a:rPr lang="es-CR" baseline="0" dirty="0"/>
              <a:t> idea de realizar la investigación de tipos de datos primitivos es que los chicos revisen cuales son los tipos de datos y el alcance que estos tienen, con que presenten un cuadro con los tipos de datos y el rango de valores es suficiente, es una pequeña preparación para la clase de semana 3.</a:t>
            </a:r>
            <a:endParaRPr lang="es-C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5409D-F953-4875-B2E7-D7B8ED368D19}" type="slidenum">
              <a:rPr lang="es-CR" smtClean="0"/>
              <a:t>22</a:t>
            </a:fld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42048522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R" dirty="0"/>
          </a:p>
          <a:p>
            <a:r>
              <a:rPr lang="es-CR" dirty="0"/>
              <a:t>Sobre la tarea.</a:t>
            </a:r>
          </a:p>
          <a:p>
            <a:r>
              <a:rPr lang="es-CR" dirty="0"/>
              <a:t>La</a:t>
            </a:r>
            <a:r>
              <a:rPr lang="es-CR" baseline="0" dirty="0"/>
              <a:t> idea de realizar la investigación de tipos de datos primitivos es que los chicos revisen cuales son los tipos de datos y el alcance que estos tienen, con que presenten un cuadro con los tipos de datos y el rango de valores es suficiente, es una pequeña preparación para la clase de semana 3.</a:t>
            </a:r>
            <a:endParaRPr lang="es-C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5409D-F953-4875-B2E7-D7B8ED368D19}" type="slidenum">
              <a:rPr lang="es-CR" smtClean="0"/>
              <a:t>23</a:t>
            </a:fld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448251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R" dirty="0"/>
              <a:t>El caso la tiendita</a:t>
            </a:r>
            <a:r>
              <a:rPr lang="es-CR" baseline="0" dirty="0"/>
              <a:t> es parte del material en Oracle </a:t>
            </a:r>
            <a:r>
              <a:rPr lang="es-CR" baseline="0" dirty="0" err="1"/>
              <a:t>Academic</a:t>
            </a:r>
            <a:r>
              <a:rPr lang="es-CR" baseline="0" dirty="0"/>
              <a:t>, yo lo facilitaré traducido para evitar complicaciones</a:t>
            </a:r>
            <a:endParaRPr lang="es-C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5409D-F953-4875-B2E7-D7B8ED368D19}" type="slidenum">
              <a:rPr lang="es-CR" smtClean="0"/>
              <a:t>24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449769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R" dirty="0"/>
              <a:t>Observar que en programación OO, se tienen diferentes objetos y que estos interactúan así por medio de paso de mensajes (métodos)</a:t>
            </a:r>
            <a:r>
              <a:rPr lang="es-CR" baseline="0" dirty="0"/>
              <a:t> y que esta interacción no necesariamente es secuencial.</a:t>
            </a:r>
            <a:endParaRPr lang="es-C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5409D-F953-4875-B2E7-D7B8ED368D19}" type="slidenum">
              <a:rPr lang="es-CR" smtClean="0"/>
              <a:t>5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47638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R" dirty="0"/>
              <a:t>La temática de programación concurrente</a:t>
            </a:r>
            <a:r>
              <a:rPr lang="es-CR" baseline="0" dirty="0"/>
              <a:t> (hilos) y cliente/servidor será tema de programación II, en III CO 2015… el cambio de los contenidos debe llevar una secuencia que considere lo impartido cada cuatrimestre… y las modificaciones ulteriores según estos cambios.</a:t>
            </a:r>
            <a:endParaRPr lang="es-C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5409D-F953-4875-B2E7-D7B8ED368D19}" type="slidenum">
              <a:rPr lang="es-CR" smtClean="0"/>
              <a:t>6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8397888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R" dirty="0"/>
              <a:t>La temática de programación concurrente</a:t>
            </a:r>
            <a:r>
              <a:rPr lang="es-CR" baseline="0" dirty="0"/>
              <a:t> (hilos) y cliente/servidor será tema de programación II, en III CO 2015… el cambio de los contenidos debe llevar una secuencia que considere lo impartido cada cuatrimestre… y las modificaciones ulteriores según estos cambios.</a:t>
            </a:r>
            <a:endParaRPr lang="es-C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5409D-F953-4875-B2E7-D7B8ED368D19}" type="slidenum">
              <a:rPr lang="es-CR" smtClean="0"/>
              <a:t>8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8397888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R" dirty="0"/>
          </a:p>
          <a:p>
            <a:r>
              <a:rPr lang="es-CR" dirty="0"/>
              <a:t>Sobre la tarea.</a:t>
            </a:r>
          </a:p>
          <a:p>
            <a:r>
              <a:rPr lang="es-CR" dirty="0"/>
              <a:t>La</a:t>
            </a:r>
            <a:r>
              <a:rPr lang="es-CR" baseline="0" dirty="0"/>
              <a:t> idea de realizar la investigación de tipos de datos primitivos es que los chicos revisen cuales son los tipos de datos y el alcance que estos tienen, con que presenten un cuadro con los tipos de datos y el rango de valores es suficiente, es una pequeña preparación para la clase de semana 3.</a:t>
            </a:r>
            <a:endParaRPr lang="es-C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5409D-F953-4875-B2E7-D7B8ED368D19}" type="slidenum">
              <a:rPr lang="es-CR" smtClean="0"/>
              <a:t>9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4204852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R" dirty="0"/>
          </a:p>
          <a:p>
            <a:r>
              <a:rPr lang="es-CR" dirty="0"/>
              <a:t>Sobre la tarea.</a:t>
            </a:r>
          </a:p>
          <a:p>
            <a:r>
              <a:rPr lang="es-CR" dirty="0"/>
              <a:t>La</a:t>
            </a:r>
            <a:r>
              <a:rPr lang="es-CR" baseline="0" dirty="0"/>
              <a:t> idea de realizar la investigación de tipos de datos primitivos es que los chicos revisen cuales son los tipos de datos y el alcance que estos tienen, con que presenten un cuadro con los tipos de datos y el rango de valores es suficiente, es una pequeña preparación para la clase de semana 3.</a:t>
            </a:r>
            <a:endParaRPr lang="es-C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5409D-F953-4875-B2E7-D7B8ED368D19}" type="slidenum">
              <a:rPr lang="es-CR" smtClean="0"/>
              <a:t>15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0682867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R" dirty="0"/>
          </a:p>
          <a:p>
            <a:r>
              <a:rPr lang="es-CR" dirty="0"/>
              <a:t>Sobre la tarea.</a:t>
            </a:r>
          </a:p>
          <a:p>
            <a:r>
              <a:rPr lang="es-CR" dirty="0"/>
              <a:t>La</a:t>
            </a:r>
            <a:r>
              <a:rPr lang="es-CR" baseline="0" dirty="0"/>
              <a:t> idea de realizar la investigación de tipos de datos primitivos es que los chicos revisen cuales son los tipos de datos y el alcance que estos tienen, con que presenten un cuadro con los tipos de datos y el rango de valores es suficiente, es una pequeña preparación para la clase de semana 3.</a:t>
            </a:r>
            <a:endParaRPr lang="es-C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5409D-F953-4875-B2E7-D7B8ED368D19}" type="slidenum">
              <a:rPr lang="es-CR" smtClean="0"/>
              <a:t>16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1348789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R" dirty="0"/>
              <a:t>Tema de Programación II en III CO</a:t>
            </a:r>
            <a:r>
              <a:rPr lang="es-CR" baseline="0" dirty="0"/>
              <a:t> 2015</a:t>
            </a:r>
            <a:endParaRPr lang="es-C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5409D-F953-4875-B2E7-D7B8ED368D19}" type="slidenum">
              <a:rPr lang="es-CR" smtClean="0"/>
              <a:t>17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960196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R" dirty="0"/>
          </a:p>
          <a:p>
            <a:r>
              <a:rPr lang="es-CR" dirty="0"/>
              <a:t>Sobre la tarea.</a:t>
            </a:r>
          </a:p>
          <a:p>
            <a:r>
              <a:rPr lang="es-CR" dirty="0"/>
              <a:t>La</a:t>
            </a:r>
            <a:r>
              <a:rPr lang="es-CR" baseline="0" dirty="0"/>
              <a:t> idea de realizar la investigación de tipos de datos primitivos es que los chicos revisen cuales son los tipos de datos y el alcance que estos tienen, con que presenten un cuadro con los tipos de datos y el rango de valores es suficiente, es una pequeña preparación para la clase de semana 3.</a:t>
            </a:r>
            <a:endParaRPr lang="es-C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5409D-F953-4875-B2E7-D7B8ED368D19}" type="slidenum">
              <a:rPr lang="es-CR" smtClean="0"/>
              <a:t>19</a:t>
            </a:fld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1324195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9009849-5FF1-2F44-9CD1-94A27EB03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2630F-7649-BC40-9FC6-7DBC6973861C}" type="datetimeFigureOut">
              <a:rPr lang="es-CR" smtClean="0"/>
              <a:t>17/1/2020</a:t>
            </a:fld>
            <a:endParaRPr lang="es-CR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F539085-7846-1249-80F4-76334F6F3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0F8BA52-1C0C-CC48-9AA9-184F06B33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83B4D-EFE6-CE48-8FAA-EA902937B6D3}" type="slidenum">
              <a:rPr lang="es-CR" smtClean="0"/>
              <a:t>‹Nº›</a:t>
            </a:fld>
            <a:endParaRPr lang="es-CR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9C477B3-54D1-E845-8E1A-E6802B2D2A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8906"/>
            <a:ext cx="12192000" cy="684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006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9009849-5FF1-2F44-9CD1-94A27EB03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2630F-7649-BC40-9FC6-7DBC6973861C}" type="datetimeFigureOut">
              <a:rPr lang="es-CR" smtClean="0"/>
              <a:t>17/1/2020</a:t>
            </a:fld>
            <a:endParaRPr lang="es-CR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F539085-7846-1249-80F4-76334F6F3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0F8BA52-1C0C-CC48-9AA9-184F06B33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83B4D-EFE6-CE48-8FAA-EA902937B6D3}" type="slidenum">
              <a:rPr lang="es-CR" smtClean="0"/>
              <a:t>‹Nº›</a:t>
            </a:fld>
            <a:endParaRPr lang="es-CR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F165EE9-261E-7343-BE5F-C0BA74F65D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8906"/>
            <a:ext cx="12192000" cy="6840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850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78855318-4102-8845-97FF-4AE907EF18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2712" t="10185" r="23302" b="15741"/>
          <a:stretch/>
        </p:blipFill>
        <p:spPr>
          <a:xfrm>
            <a:off x="9472549" y="5432961"/>
            <a:ext cx="2778826" cy="142503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22FDCE17-800C-D448-ACC2-99E608C87FF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25633" y="4651807"/>
            <a:ext cx="2446318" cy="2476355"/>
          </a:xfrm>
          <a:prstGeom prst="rect">
            <a:avLst/>
          </a:prstGeom>
        </p:spPr>
      </p:pic>
      <p:sp>
        <p:nvSpPr>
          <p:cNvPr id="9" name="Marcador de título 1">
            <a:extLst>
              <a:ext uri="{FF2B5EF4-FFF2-40B4-BE49-F238E27FC236}">
                <a16:creationId xmlns:a16="http://schemas.microsoft.com/office/drawing/2014/main" id="{9684E5E9-9C3F-7140-A72D-24E69F6E6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C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C89651-6C6E-6646-90D0-6EA653C4FC3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935163"/>
            <a:ext cx="10515600" cy="3954462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99663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78855318-4102-8845-97FF-4AE907EF18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2712" t="10185" r="23302" b="15741"/>
          <a:stretch/>
        </p:blipFill>
        <p:spPr>
          <a:xfrm>
            <a:off x="9472549" y="5432961"/>
            <a:ext cx="2778826" cy="142503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22FDCE17-800C-D448-ACC2-99E608C87FF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25633" y="4651807"/>
            <a:ext cx="2446318" cy="2476355"/>
          </a:xfrm>
          <a:prstGeom prst="rect">
            <a:avLst/>
          </a:prstGeom>
        </p:spPr>
      </p:pic>
      <p:sp>
        <p:nvSpPr>
          <p:cNvPr id="9" name="Marcador de título 1">
            <a:extLst>
              <a:ext uri="{FF2B5EF4-FFF2-40B4-BE49-F238E27FC236}">
                <a16:creationId xmlns:a16="http://schemas.microsoft.com/office/drawing/2014/main" id="{9684E5E9-9C3F-7140-A72D-24E69F6E6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CR" dirty="0"/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14604F60-BE69-C849-A287-1C54B27F99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828800"/>
            <a:ext cx="10515600" cy="40020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794969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9009849-5FF1-2F44-9CD1-94A27EB03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2630F-7649-BC40-9FC6-7DBC6973861C}" type="datetimeFigureOut">
              <a:rPr lang="es-CR" smtClean="0"/>
              <a:t>17/1/2020</a:t>
            </a:fld>
            <a:endParaRPr lang="es-CR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F539085-7846-1249-80F4-76334F6F3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0F8BA52-1C0C-CC48-9AA9-184F06B33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83B4D-EFE6-CE48-8FAA-EA902937B6D3}" type="slidenum">
              <a:rPr lang="es-CR" smtClean="0"/>
              <a:t>‹Nº›</a:t>
            </a:fld>
            <a:endParaRPr lang="es-CR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FB6576A-9936-8744-A4AA-596A82DE3F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8906"/>
            <a:ext cx="12192000" cy="6840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811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6DFF0E5-147C-FE40-8EE6-05D701662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CR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CEA49E5-C279-9147-A1E5-2B208BF702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 dirty="0"/>
              <a:t>Editar los estilos de texto del patrón
Segundo nivel
Tercer nivel
Cuarto nivel
Quinto nivel</a:t>
            </a:r>
            <a:endParaRPr lang="es-CR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17CBF2C-90F3-2743-8209-4575B5E48D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2630F-7649-BC40-9FC6-7DBC6973861C}" type="datetimeFigureOut">
              <a:rPr lang="es-CR" smtClean="0"/>
              <a:t>17/1/2020</a:t>
            </a:fld>
            <a:endParaRPr lang="es-CR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AEC2840-0B4A-E84E-A4BC-01FDC32C70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R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C51A789-1685-8B4F-818A-1A89423AF8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83B4D-EFE6-CE48-8FAA-EA902937B6D3}" type="slidenum">
              <a:rPr lang="es-CR" smtClean="0"/>
              <a:t>‹Nº›</a:t>
            </a:fld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984530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0" r:id="rId2"/>
    <p:sldLayoutId id="2147483665" r:id="rId3"/>
    <p:sldLayoutId id="2147483655" r:id="rId4"/>
    <p:sldLayoutId id="2147483661" r:id="rId5"/>
  </p:sldLayoutIdLst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idx="4294967295"/>
          </p:nvPr>
        </p:nvSpPr>
        <p:spPr>
          <a:xfrm>
            <a:off x="5223030" y="488658"/>
            <a:ext cx="6968970" cy="1526573"/>
          </a:xfrm>
        </p:spPr>
        <p:txBody>
          <a:bodyPr/>
          <a:lstStyle/>
          <a:p>
            <a:pPr algn="ctr"/>
            <a:r>
              <a:rPr lang="es-CR" dirty="0">
                <a:solidFill>
                  <a:srgbClr val="FFFF00"/>
                </a:solidFill>
              </a:rPr>
              <a:t>SC-202 Introducción a la Programación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7341832" y="4105275"/>
            <a:ext cx="4850168" cy="617645"/>
          </a:xfrm>
        </p:spPr>
        <p:txBody>
          <a:bodyPr/>
          <a:lstStyle/>
          <a:p>
            <a:pPr marL="0" indent="0">
              <a:buNone/>
            </a:pPr>
            <a:r>
              <a:rPr lang="es-CR" dirty="0">
                <a:solidFill>
                  <a:schemeClr val="bg1"/>
                </a:solidFill>
              </a:rPr>
              <a:t>Semana 2</a:t>
            </a:r>
          </a:p>
        </p:txBody>
      </p:sp>
      <p:pic>
        <p:nvPicPr>
          <p:cNvPr id="4" name="Marcador de contenido 4">
            <a:extLst>
              <a:ext uri="{FF2B5EF4-FFF2-40B4-BE49-F238E27FC236}">
                <a16:creationId xmlns:a16="http://schemas.microsoft.com/office/drawing/2014/main" id="{9AA8D46E-2789-48A5-9D48-1D64B361E4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0009"/>
            <a:ext cx="6358597" cy="4047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438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>
          <a:xfrm>
            <a:off x="403194" y="338492"/>
            <a:ext cx="10515600" cy="1325563"/>
          </a:xfrm>
        </p:spPr>
        <p:txBody>
          <a:bodyPr/>
          <a:lstStyle/>
          <a:p>
            <a:r>
              <a:rPr lang="es-ES" dirty="0"/>
              <a:t>Anidación de if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sz="quarter" idx="10"/>
          </p:nvPr>
        </p:nvSpPr>
        <p:spPr>
          <a:xfrm>
            <a:off x="541538" y="2372557"/>
            <a:ext cx="4279037" cy="2112885"/>
          </a:xfrm>
        </p:spPr>
        <p:txBody>
          <a:bodyPr/>
          <a:lstStyle/>
          <a:p>
            <a:pPr marL="0" indent="0">
              <a:buNone/>
            </a:pPr>
            <a:r>
              <a:rPr lang="es-CR" dirty="0"/>
              <a:t>Dentro de las instrucciones de un bloque de código de un </a:t>
            </a:r>
            <a:r>
              <a:rPr lang="es-CR" dirty="0" err="1">
                <a:solidFill>
                  <a:srgbClr val="002060"/>
                </a:solidFill>
              </a:rPr>
              <a:t>if</a:t>
            </a:r>
            <a:r>
              <a:rPr lang="es-CR" dirty="0"/>
              <a:t> puede haber otro </a:t>
            </a:r>
            <a:r>
              <a:rPr lang="es-CR" dirty="0" err="1">
                <a:solidFill>
                  <a:srgbClr val="002060"/>
                </a:solidFill>
              </a:rPr>
              <a:t>if</a:t>
            </a:r>
            <a:r>
              <a:rPr lang="es-CR" dirty="0"/>
              <a:t>.</a:t>
            </a:r>
          </a:p>
          <a:p>
            <a:endParaRPr lang="es-ES" dirty="0"/>
          </a:p>
        </p:txBody>
      </p:sp>
      <p:sp>
        <p:nvSpPr>
          <p:cNvPr id="6" name="4 Marcador de número de diapositiva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3EB852BD-AF00-4465-8427-F5452D60404E}" type="slidenum">
              <a:rPr lang="es-ES"/>
              <a:pPr/>
              <a:t>10</a:t>
            </a:fld>
            <a:endParaRPr lang="es-ES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F60BC11-3213-4E0E-AD2F-1648DB0AD0CD}"/>
              </a:ext>
            </a:extLst>
          </p:cNvPr>
          <p:cNvSpPr txBox="1">
            <a:spLocks noChangeArrowheads="1"/>
          </p:cNvSpPr>
          <p:nvPr/>
        </p:nvSpPr>
        <p:spPr>
          <a:xfrm>
            <a:off x="5175614" y="0"/>
            <a:ext cx="7016386" cy="6858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endParaRPr lang="es-ES" sz="28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endParaRPr lang="es-ES" sz="28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endParaRPr lang="es-ES" sz="28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endParaRPr lang="es-ES" sz="28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endParaRPr lang="es-ES" sz="28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s-ES" sz="28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(expresión booleana) {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s-ES" sz="28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…</a:t>
            </a:r>
          </a:p>
          <a:p>
            <a:pPr lvl="1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s-ES" sz="28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if(expresión booleana) {  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s-ES" sz="28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…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None/>
            </a:pPr>
            <a:r>
              <a:rPr lang="es-ES" sz="28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Bloque de instrucciones</a:t>
            </a:r>
          </a:p>
          <a:p>
            <a:pPr lvl="1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s-ES" sz="28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…</a:t>
            </a:r>
          </a:p>
          <a:p>
            <a:pPr lvl="1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s-ES" sz="28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s-ES" sz="28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856706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25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963877"/>
            <a:ext cx="3071327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kern="1200" dirty="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Anidación</a:t>
            </a:r>
            <a:r>
              <a:rPr lang="en-US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de if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675" name="Rectangle 3"/>
          <p:cNvSpPr>
            <a:spLocks noGrp="1" noChangeArrowheads="1"/>
          </p:cNvSpPr>
          <p:nvPr>
            <p:ph type="body" sz="quarter" idx="10"/>
          </p:nvPr>
        </p:nvSpPr>
        <p:spPr>
          <a:xfrm>
            <a:off x="4654296" y="896645"/>
            <a:ext cx="7456835" cy="499747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200" dirty="0"/>
              <a:t>public static void </a:t>
            </a:r>
            <a:r>
              <a:rPr lang="en-US" sz="2200" dirty="0" err="1"/>
              <a:t>puedeSerPresidente</a:t>
            </a:r>
            <a:r>
              <a:rPr lang="en-US" sz="2200" dirty="0"/>
              <a:t>(int </a:t>
            </a:r>
            <a:r>
              <a:rPr lang="en-US" sz="2200" dirty="0" err="1"/>
              <a:t>edad</a:t>
            </a:r>
            <a:r>
              <a:rPr lang="en-US" sz="2200" dirty="0"/>
              <a:t>)</a:t>
            </a:r>
          </a:p>
          <a:p>
            <a:pPr marL="0" indent="0">
              <a:buNone/>
            </a:pPr>
            <a:r>
              <a:rPr lang="en-US" sz="2200" dirty="0"/>
              <a:t>if (</a:t>
            </a:r>
            <a:r>
              <a:rPr lang="en-US" sz="2200" dirty="0" err="1"/>
              <a:t>edad</a:t>
            </a:r>
            <a:r>
              <a:rPr lang="en-US" sz="2200" dirty="0"/>
              <a:t>&gt;=18) {</a:t>
            </a:r>
          </a:p>
          <a:p>
            <a:pPr marL="0" indent="0">
              <a:buNone/>
            </a:pPr>
            <a:r>
              <a:rPr lang="en-US" sz="2200" dirty="0"/>
              <a:t>  </a:t>
            </a:r>
            <a:r>
              <a:rPr lang="en-US" sz="2200" dirty="0" err="1"/>
              <a:t>System.out.println</a:t>
            </a:r>
            <a:r>
              <a:rPr lang="en-US" sz="2200" dirty="0"/>
              <a:t>(“</a:t>
            </a:r>
            <a:r>
              <a:rPr lang="en-US" sz="2200" dirty="0" err="1"/>
              <a:t>Puede</a:t>
            </a:r>
            <a:r>
              <a:rPr lang="en-US" sz="2200" dirty="0"/>
              <a:t> </a:t>
            </a:r>
            <a:r>
              <a:rPr lang="en-US" sz="2200" dirty="0" err="1"/>
              <a:t>votar</a:t>
            </a:r>
            <a:r>
              <a:rPr lang="en-US" sz="2200" dirty="0"/>
              <a:t>”);</a:t>
            </a:r>
          </a:p>
          <a:p>
            <a:pPr marL="0" indent="0">
              <a:buNone/>
            </a:pPr>
            <a:r>
              <a:rPr lang="en-US" sz="2200" dirty="0"/>
              <a:t>  if (</a:t>
            </a:r>
            <a:r>
              <a:rPr lang="en-US" sz="2200" dirty="0" err="1"/>
              <a:t>edad</a:t>
            </a:r>
            <a:r>
              <a:rPr lang="en-US" sz="2200" dirty="0"/>
              <a:t>&gt;=31) {</a:t>
            </a:r>
          </a:p>
          <a:p>
            <a:pPr marL="0" indent="0">
              <a:buNone/>
            </a:pPr>
            <a:r>
              <a:rPr lang="en-US" sz="2200" dirty="0"/>
              <a:t>    </a:t>
            </a:r>
            <a:r>
              <a:rPr lang="en-US" sz="2200" dirty="0" err="1"/>
              <a:t>System.out.println</a:t>
            </a:r>
            <a:r>
              <a:rPr lang="en-US" sz="2200" dirty="0"/>
              <a:t>(“</a:t>
            </a:r>
            <a:r>
              <a:rPr lang="en-US" sz="2200" dirty="0" err="1"/>
              <a:t>Puede</a:t>
            </a:r>
            <a:r>
              <a:rPr lang="en-US" sz="2200" dirty="0"/>
              <a:t> ser </a:t>
            </a:r>
            <a:r>
              <a:rPr lang="en-US" sz="2200" dirty="0" err="1"/>
              <a:t>candidato</a:t>
            </a:r>
            <a:r>
              <a:rPr lang="en-US" sz="2200" dirty="0"/>
              <a:t> a </a:t>
            </a:r>
            <a:r>
              <a:rPr lang="en-US" sz="2200" dirty="0" err="1"/>
              <a:t>presidente</a:t>
            </a:r>
            <a:r>
              <a:rPr lang="en-US" sz="2200" dirty="0"/>
              <a:t>”);</a:t>
            </a:r>
          </a:p>
          <a:p>
            <a:pPr marL="0" indent="0">
              <a:buNone/>
            </a:pPr>
            <a:r>
              <a:rPr lang="en-US" sz="2200" dirty="0"/>
              <a:t>  } //</a:t>
            </a:r>
            <a:r>
              <a:rPr lang="en-US" sz="2000" dirty="0" err="1"/>
              <a:t>acá</a:t>
            </a:r>
            <a:r>
              <a:rPr lang="en-US" sz="2000" dirty="0"/>
              <a:t> </a:t>
            </a:r>
            <a:r>
              <a:rPr lang="en-US" sz="2000" dirty="0" err="1"/>
              <a:t>termina</a:t>
            </a:r>
            <a:r>
              <a:rPr lang="en-US" sz="2000" dirty="0"/>
              <a:t> la </a:t>
            </a:r>
            <a:r>
              <a:rPr lang="en-US" sz="2000" dirty="0" err="1"/>
              <a:t>sentencia</a:t>
            </a:r>
            <a:r>
              <a:rPr lang="en-US" sz="2000" dirty="0"/>
              <a:t> if de </a:t>
            </a:r>
            <a:r>
              <a:rPr lang="en-US" sz="2000" dirty="0" err="1"/>
              <a:t>si</a:t>
            </a:r>
            <a:r>
              <a:rPr lang="en-US" sz="2000" dirty="0"/>
              <a:t> es mayor o </a:t>
            </a:r>
            <a:r>
              <a:rPr lang="en-US" sz="2000" dirty="0" err="1"/>
              <a:t>igual</a:t>
            </a:r>
            <a:r>
              <a:rPr lang="en-US" sz="2000" dirty="0"/>
              <a:t> a 31 </a:t>
            </a:r>
            <a:r>
              <a:rPr lang="en-US" sz="2000" dirty="0" err="1"/>
              <a:t>años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200" dirty="0"/>
              <a:t>} </a:t>
            </a:r>
            <a:r>
              <a:rPr lang="en-US" sz="2000" dirty="0"/>
              <a:t>// </a:t>
            </a:r>
            <a:r>
              <a:rPr lang="en-US" sz="2000" dirty="0" err="1"/>
              <a:t>acá</a:t>
            </a:r>
            <a:r>
              <a:rPr lang="en-US" sz="2000" dirty="0"/>
              <a:t> </a:t>
            </a:r>
            <a:r>
              <a:rPr lang="en-US" sz="2000" dirty="0" err="1"/>
              <a:t>termina</a:t>
            </a:r>
            <a:r>
              <a:rPr lang="en-US" sz="2000" dirty="0"/>
              <a:t> la </a:t>
            </a:r>
            <a:r>
              <a:rPr lang="en-US" sz="2000" dirty="0" err="1"/>
              <a:t>sentencia</a:t>
            </a:r>
            <a:r>
              <a:rPr lang="en-US" sz="2000" dirty="0"/>
              <a:t> if de </a:t>
            </a:r>
            <a:r>
              <a:rPr lang="en-US" sz="2000" dirty="0" err="1"/>
              <a:t>si</a:t>
            </a:r>
            <a:r>
              <a:rPr lang="en-US" sz="2000" dirty="0"/>
              <a:t> es mayor o </a:t>
            </a:r>
            <a:r>
              <a:rPr lang="en-US" sz="2000" dirty="0" err="1"/>
              <a:t>igual</a:t>
            </a:r>
            <a:r>
              <a:rPr lang="en-US" sz="2000" dirty="0"/>
              <a:t> a 18 </a:t>
            </a:r>
            <a:r>
              <a:rPr lang="en-US" sz="2000" dirty="0" err="1"/>
              <a:t>años</a:t>
            </a:r>
            <a:r>
              <a:rPr lang="en-US" sz="2200" dirty="0"/>
              <a:t>.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 err="1"/>
              <a:t>Probamos</a:t>
            </a:r>
            <a:r>
              <a:rPr lang="en-US" sz="2200" dirty="0"/>
              <a:t> </a:t>
            </a:r>
            <a:r>
              <a:rPr lang="en-US" sz="2200" dirty="0" err="1"/>
              <a:t>puedeSerPresidente</a:t>
            </a:r>
            <a:r>
              <a:rPr lang="en-US" sz="2200" dirty="0"/>
              <a:t> </a:t>
            </a:r>
            <a:r>
              <a:rPr lang="en-US" sz="2200" dirty="0" err="1"/>
              <a:t>en</a:t>
            </a:r>
            <a:r>
              <a:rPr lang="en-US" sz="2200" dirty="0"/>
              <a:t> el main.</a:t>
            </a:r>
          </a:p>
        </p:txBody>
      </p:sp>
      <p:sp>
        <p:nvSpPr>
          <p:cNvPr id="6" name="4 Marcador de número de diapositiva"/>
          <p:cNvSpPr>
            <a:spLocks noGrp="1"/>
          </p:cNvSpPr>
          <p:nvPr>
            <p:ph type="sldNum" sz="quarter" idx="4294967295"/>
          </p:nvPr>
        </p:nvSpPr>
        <p:spPr>
          <a:xfrm>
            <a:off x="10571516" y="6033479"/>
            <a:ext cx="78228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EB852BD-AF00-4465-8427-F5452D60404E}" type="slidenum">
              <a:rPr lang="en-US" sz="105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 sz="105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5038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Sentencia if </a:t>
            </a:r>
            <a:r>
              <a:rPr lang="es-ES" dirty="0" err="1"/>
              <a:t>else</a:t>
            </a:r>
            <a:endParaRPr lang="es-ES" dirty="0"/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sz="quarter" idx="10"/>
          </p:nvPr>
        </p:nvSpPr>
        <p:spPr>
          <a:xfrm>
            <a:off x="838200" y="1828800"/>
            <a:ext cx="3957735" cy="4002088"/>
          </a:xfrm>
        </p:spPr>
        <p:txBody>
          <a:bodyPr/>
          <a:lstStyle/>
          <a:p>
            <a:pPr marL="0" indent="0">
              <a:buNone/>
            </a:pPr>
            <a:r>
              <a:rPr lang="es-CR" dirty="0"/>
              <a:t>Eventualmente en un programa se requiere hacer una cosa si la condición es verdadera y otra si no lo es, por eso se creó la sentencia </a:t>
            </a:r>
            <a:r>
              <a:rPr lang="es-CR" dirty="0" err="1"/>
              <a:t>if</a:t>
            </a:r>
            <a:r>
              <a:rPr lang="es-CR" dirty="0"/>
              <a:t> </a:t>
            </a:r>
            <a:r>
              <a:rPr lang="es-CR" dirty="0" err="1"/>
              <a:t>else</a:t>
            </a:r>
            <a:r>
              <a:rPr lang="es-CR" dirty="0"/>
              <a:t>.</a:t>
            </a:r>
          </a:p>
          <a:p>
            <a:endParaRPr lang="es-ES" dirty="0"/>
          </a:p>
        </p:txBody>
      </p:sp>
      <p:sp>
        <p:nvSpPr>
          <p:cNvPr id="6" name="4 Marcador de número de diapositiva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3EB852BD-AF00-4465-8427-F5452D60404E}" type="slidenum">
              <a:rPr lang="es-ES"/>
              <a:pPr/>
              <a:t>12</a:t>
            </a:fld>
            <a:endParaRPr lang="es-ES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132279D9-9800-434B-850C-3273AF92B63D}"/>
              </a:ext>
            </a:extLst>
          </p:cNvPr>
          <p:cNvSpPr txBox="1">
            <a:spLocks noChangeArrowheads="1"/>
          </p:cNvSpPr>
          <p:nvPr/>
        </p:nvSpPr>
        <p:spPr>
          <a:xfrm>
            <a:off x="6241473" y="0"/>
            <a:ext cx="5950527" cy="6858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endParaRPr lang="es-ES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endParaRPr lang="es-ES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endParaRPr lang="es-ES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s-ES" sz="2800" dirty="0">
                <a:latin typeface="Consolas" panose="020B0609020204030204" pitchFamily="49" charset="0"/>
                <a:cs typeface="Consolas" panose="020B0609020204030204" pitchFamily="49" charset="0"/>
              </a:rPr>
              <a:t>if (expresión booleana) </a:t>
            </a:r>
            <a:r>
              <a:rPr lang="es-E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s-ES" sz="2800" dirty="0">
                <a:latin typeface="Consolas" panose="020B0609020204030204" pitchFamily="49" charset="0"/>
                <a:cs typeface="Consolas" panose="020B0609020204030204" pitchFamily="49" charset="0"/>
              </a:rPr>
              <a:t>  …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s-ES" sz="2800" dirty="0">
                <a:latin typeface="Consolas" panose="020B0609020204030204" pitchFamily="49" charset="0"/>
                <a:cs typeface="Consolas" panose="020B0609020204030204" pitchFamily="49" charset="0"/>
              </a:rPr>
              <a:t>  Bloque de instrucciones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s-ES" sz="2800" dirty="0">
                <a:latin typeface="Consolas" panose="020B0609020204030204" pitchFamily="49" charset="0"/>
                <a:cs typeface="Consolas" panose="020B0609020204030204" pitchFamily="49" charset="0"/>
              </a:rPr>
              <a:t>  …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s-E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r>
              <a:rPr lang="es-E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s-E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s-E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lvl="1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s-ES" sz="2800" dirty="0"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</a:p>
          <a:p>
            <a:pPr lvl="1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s-ES" sz="2800" dirty="0">
                <a:latin typeface="Consolas" panose="020B0609020204030204" pitchFamily="49" charset="0"/>
                <a:cs typeface="Consolas" panose="020B0609020204030204" pitchFamily="49" charset="0"/>
              </a:rPr>
              <a:t>  Bloque de instrucciones</a:t>
            </a:r>
          </a:p>
          <a:p>
            <a:pPr lvl="1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s-ES" sz="2800" dirty="0">
                <a:latin typeface="Consolas" panose="020B0609020204030204" pitchFamily="49" charset="0"/>
                <a:cs typeface="Consolas" panose="020B0609020204030204" pitchFamily="49" charset="0"/>
              </a:rPr>
              <a:t>  …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s-E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81940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Ejemplo de if </a:t>
            </a:r>
            <a:r>
              <a:rPr lang="es-ES" dirty="0" err="1"/>
              <a:t>else</a:t>
            </a:r>
            <a:endParaRPr lang="es-ES" dirty="0"/>
          </a:p>
        </p:txBody>
      </p:sp>
      <p:sp>
        <p:nvSpPr>
          <p:cNvPr id="6" name="4 Marcador de número de diapositiva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3EB852BD-AF00-4465-8427-F5452D60404E}" type="slidenum">
              <a:rPr lang="es-ES"/>
              <a:pPr/>
              <a:t>13</a:t>
            </a:fld>
            <a:endParaRPr lang="es-ES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907DA560-7C7B-4EAC-B9FE-5E4FB1C127A8}"/>
              </a:ext>
            </a:extLst>
          </p:cNvPr>
          <p:cNvSpPr txBox="1">
            <a:spLocks noChangeArrowheads="1"/>
          </p:cNvSpPr>
          <p:nvPr/>
        </p:nvSpPr>
        <p:spPr>
          <a:xfrm>
            <a:off x="1735967" y="1786150"/>
            <a:ext cx="10029935" cy="4328975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s-ES" sz="240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s-E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s-ES" sz="2400" dirty="0">
                <a:latin typeface="Consolas" panose="020B0609020204030204" pitchFamily="49" charset="0"/>
                <a:cs typeface="Consolas" panose="020B0609020204030204" pitchFamily="49" charset="0"/>
              </a:rPr>
              <a:t> void </a:t>
            </a:r>
            <a:r>
              <a:rPr lang="es-E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votaONoVota</a:t>
            </a:r>
            <a:r>
              <a:rPr lang="es-ES" sz="2400" dirty="0">
                <a:latin typeface="Consolas" panose="020B0609020204030204" pitchFamily="49" charset="0"/>
                <a:cs typeface="Consolas" panose="020B0609020204030204" pitchFamily="49" charset="0"/>
              </a:rPr>
              <a:t>(int edad){</a:t>
            </a:r>
          </a:p>
          <a:p>
            <a:pPr marL="3352800" lvl="6" indent="-60960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s-ES" sz="2400" dirty="0">
                <a:latin typeface="Consolas" panose="020B0609020204030204" pitchFamily="49" charset="0"/>
                <a:cs typeface="Consolas" panose="020B0609020204030204" pitchFamily="49" charset="0"/>
              </a:rPr>
              <a:t>if (edad &gt;= 18) {</a:t>
            </a:r>
          </a:p>
          <a:p>
            <a:pPr marL="3352800" lvl="6" indent="-60960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s-ES" sz="2400" i="1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s-ES" sz="24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s-ES" sz="2400" i="1" dirty="0">
                <a:latin typeface="Consolas" panose="020B0609020204030204" pitchFamily="49" charset="0"/>
                <a:cs typeface="Consolas" panose="020B0609020204030204" pitchFamily="49" charset="0"/>
              </a:rPr>
              <a:t>(“Puede votar”);</a:t>
            </a:r>
          </a:p>
          <a:p>
            <a:pPr marL="3352800" lvl="6" indent="-60960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s-ES" sz="2400" i="1" dirty="0">
                <a:latin typeface="Consolas" panose="020B0609020204030204" pitchFamily="49" charset="0"/>
                <a:cs typeface="Consolas" panose="020B0609020204030204" pitchFamily="49" charset="0"/>
              </a:rPr>
              <a:t>}  </a:t>
            </a:r>
          </a:p>
          <a:p>
            <a:pPr marL="3352800" lvl="6" indent="-60960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s-E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s-ES" sz="24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marL="3352800" lvl="6" indent="-60960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s-ES" sz="2400" i="1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s-ES" sz="24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s-ES" sz="2400" i="1" dirty="0">
                <a:latin typeface="Consolas" panose="020B0609020204030204" pitchFamily="49" charset="0"/>
                <a:cs typeface="Consolas" panose="020B0609020204030204" pitchFamily="49" charset="0"/>
              </a:rPr>
              <a:t>(“No puede votar”);</a:t>
            </a:r>
            <a:endParaRPr lang="es-E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352800" lvl="6" indent="-60960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s-ES" sz="2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3352800" lvl="6" indent="-335280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s-ES" sz="2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609600" indent="-60960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s-ES" sz="2400" dirty="0"/>
              <a:t>Probamos </a:t>
            </a:r>
            <a:r>
              <a:rPr lang="es-E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votaONoVota</a:t>
            </a:r>
            <a:r>
              <a:rPr lang="es-E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2400" dirty="0"/>
              <a:t>en el main.</a:t>
            </a:r>
          </a:p>
        </p:txBody>
      </p:sp>
    </p:spTree>
    <p:extLst>
      <p:ext uri="{BB962C8B-B14F-4D97-AF65-F5344CB8AC3E}">
        <p14:creationId xmlns:p14="http://schemas.microsoft.com/office/powerpoint/2010/main" val="563123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número de diapositiva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3EB852BD-AF00-4465-8427-F5452D60404E}" type="slidenum">
              <a:rPr lang="es-ES" smtClean="0"/>
              <a:pPr/>
              <a:t>14</a:t>
            </a:fld>
            <a:endParaRPr lang="es-E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1227B07-B802-47AB-B63A-2BED9543C2E3}"/>
              </a:ext>
            </a:extLst>
          </p:cNvPr>
          <p:cNvSpPr txBox="1">
            <a:spLocks noChangeArrowheads="1"/>
          </p:cNvSpPr>
          <p:nvPr/>
        </p:nvSpPr>
        <p:spPr>
          <a:xfrm>
            <a:off x="185530" y="657642"/>
            <a:ext cx="1116827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" dirty="0"/>
              <a:t>if con condiciones compuestas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8836D108-9C5B-45C6-94BD-59D9C13577C2}"/>
              </a:ext>
            </a:extLst>
          </p:cNvPr>
          <p:cNvSpPr txBox="1">
            <a:spLocks noChangeArrowheads="1"/>
          </p:cNvSpPr>
          <p:nvPr/>
        </p:nvSpPr>
        <p:spPr>
          <a:xfrm>
            <a:off x="185530" y="1651518"/>
            <a:ext cx="11168270" cy="506995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2400" dirty="0"/>
              <a:t>Eventualmente se puede requerir hacer una serie de preguntas condicionadas</a:t>
            </a:r>
          </a:p>
          <a:p>
            <a:pPr marL="0" indent="0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2000" dirty="0"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es-E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s-ES" sz="2000" dirty="0">
                <a:latin typeface="Consolas" panose="020B0609020204030204" pitchFamily="49" charset="0"/>
                <a:cs typeface="Consolas" panose="020B0609020204030204" pitchFamily="49" charset="0"/>
              </a:rPr>
              <a:t> void </a:t>
            </a:r>
            <a:r>
              <a:rPr lang="es-E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diasEnElMes</a:t>
            </a:r>
            <a:r>
              <a:rPr lang="es-ES" sz="2000" dirty="0">
                <a:latin typeface="Consolas" panose="020B0609020204030204" pitchFamily="49" charset="0"/>
                <a:cs typeface="Consolas" panose="020B0609020204030204" pitchFamily="49" charset="0"/>
              </a:rPr>
              <a:t>(int mes){</a:t>
            </a:r>
          </a:p>
          <a:p>
            <a:pPr marL="0" indent="0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1600" dirty="0">
                <a:latin typeface="Consolas" panose="020B0609020204030204" pitchFamily="49" charset="0"/>
                <a:cs typeface="Consolas" panose="020B0609020204030204" pitchFamily="49" charset="0"/>
              </a:rPr>
              <a:t>		if (mes==1 || mes==3 || mes==5 || mes==7 || mes==8 || mes==10 ||mes==12) {</a:t>
            </a:r>
          </a:p>
          <a:p>
            <a:pPr marL="0" indent="0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16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s-E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s-ES" sz="1600" dirty="0">
                <a:latin typeface="Consolas" panose="020B0609020204030204" pitchFamily="49" charset="0"/>
                <a:cs typeface="Consolas" panose="020B0609020204030204" pitchFamily="49" charset="0"/>
              </a:rPr>
              <a:t>(“Hay 31 días en el mes"); </a:t>
            </a:r>
          </a:p>
          <a:p>
            <a:pPr marL="0" indent="0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1600" dirty="0">
                <a:latin typeface="Consolas" panose="020B0609020204030204" pitchFamily="49" charset="0"/>
                <a:cs typeface="Consolas" panose="020B0609020204030204" pitchFamily="49" charset="0"/>
              </a:rPr>
              <a:t>			}</a:t>
            </a:r>
          </a:p>
          <a:p>
            <a:pPr lvl="6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s-E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s-ES" sz="1600" dirty="0">
                <a:latin typeface="Consolas" panose="020B0609020204030204" pitchFamily="49" charset="0"/>
                <a:cs typeface="Consolas" panose="020B0609020204030204" pitchFamily="49" charset="0"/>
              </a:rPr>
              <a:t> if (mes==2) { </a:t>
            </a:r>
          </a:p>
          <a:p>
            <a:pPr lvl="6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s-E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s-E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s-ES" sz="1600" dirty="0">
                <a:latin typeface="Consolas" panose="020B0609020204030204" pitchFamily="49" charset="0"/>
                <a:cs typeface="Consolas" panose="020B0609020204030204" pitchFamily="49" charset="0"/>
              </a:rPr>
              <a:t>(“Normalmente serán 28 días en el mes");</a:t>
            </a:r>
          </a:p>
          <a:p>
            <a:pPr lvl="6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s-E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 </a:t>
            </a:r>
          </a:p>
          <a:p>
            <a:pPr lvl="6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s-E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s-E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s-ES" sz="1600" dirty="0">
                <a:latin typeface="Consolas" panose="020B0609020204030204" pitchFamily="49" charset="0"/>
                <a:cs typeface="Consolas" panose="020B0609020204030204" pitchFamily="49" charset="0"/>
              </a:rPr>
              <a:t> if (mes==4 || mes==6 || mes==9 || mes==11) { </a:t>
            </a:r>
          </a:p>
          <a:p>
            <a:pPr lvl="6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s-E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s-E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s-ES" sz="1600" dirty="0">
                <a:latin typeface="Consolas" panose="020B0609020204030204" pitchFamily="49" charset="0"/>
                <a:cs typeface="Consolas" panose="020B0609020204030204" pitchFamily="49" charset="0"/>
              </a:rPr>
              <a:t>(“Hay 30 días en el mes."); </a:t>
            </a:r>
          </a:p>
          <a:p>
            <a:pPr lvl="6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s-E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}</a:t>
            </a:r>
          </a:p>
          <a:p>
            <a:pPr lvl="6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s-E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s-E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s-ES" sz="1600" dirty="0">
                <a:latin typeface="Consolas" panose="020B0609020204030204" pitchFamily="49" charset="0"/>
                <a:cs typeface="Consolas" panose="020B0609020204030204" pitchFamily="49" charset="0"/>
              </a:rPr>
              <a:t> { </a:t>
            </a:r>
          </a:p>
          <a:p>
            <a:pPr lvl="6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s-E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s-E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s-ES" sz="1600" dirty="0">
                <a:latin typeface="Consolas" panose="020B0609020204030204" pitchFamily="49" charset="0"/>
                <a:cs typeface="Consolas" panose="020B0609020204030204" pitchFamily="49" charset="0"/>
              </a:rPr>
              <a:t>(“Mes invalido."); </a:t>
            </a:r>
          </a:p>
          <a:p>
            <a:pPr lvl="6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s-E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} </a:t>
            </a:r>
          </a:p>
          <a:p>
            <a:pPr lvl="6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s-E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2400" dirty="0"/>
              <a:t>                         Probamos </a:t>
            </a:r>
            <a:r>
              <a:rPr lang="es-E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diasEnElMes</a:t>
            </a:r>
            <a:r>
              <a:rPr lang="es-E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2400" dirty="0"/>
              <a:t>en el main.</a:t>
            </a:r>
          </a:p>
        </p:txBody>
      </p:sp>
    </p:spTree>
    <p:extLst>
      <p:ext uri="{BB962C8B-B14F-4D97-AF65-F5344CB8AC3E}">
        <p14:creationId xmlns:p14="http://schemas.microsoft.com/office/powerpoint/2010/main" val="3851089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Marcador de número de diapositiva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80B021C6-D9BB-4F50-95F1-EC3AE60049D4}" type="slidenum">
              <a:rPr lang="es-ES"/>
              <a:pPr/>
              <a:t>15</a:t>
            </a:fld>
            <a:endParaRPr lang="es-ES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CDA78B2E-589B-4B1A-ADAE-23587A348D7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11865" y="377825"/>
            <a:ext cx="11168270" cy="1325563"/>
          </a:xfrm>
        </p:spPr>
        <p:txBody>
          <a:bodyPr/>
          <a:lstStyle/>
          <a:p>
            <a:pPr>
              <a:defRPr/>
            </a:pPr>
            <a:r>
              <a:rPr lang="es-ES" dirty="0"/>
              <a:t>Ejercicio 1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E9E7A713-1893-4229-93CE-F3B51E514169}"/>
              </a:ext>
            </a:extLst>
          </p:cNvPr>
          <p:cNvSpPr txBox="1">
            <a:spLocks noChangeArrowheads="1"/>
          </p:cNvSpPr>
          <p:nvPr/>
        </p:nvSpPr>
        <p:spPr>
          <a:xfrm>
            <a:off x="1920240" y="2148026"/>
            <a:ext cx="9759895" cy="358158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s-ES" sz="2400" dirty="0"/>
              <a:t>Desarrolle el método diaDeLaSemana que recibe un parámetro entero (int d) y despliega el día correspondiente, ya sea: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s-ES" sz="2000" dirty="0">
                <a:solidFill>
                  <a:srgbClr val="FF3300"/>
                </a:solidFill>
              </a:rPr>
              <a:t>		Domingo</a:t>
            </a:r>
            <a:r>
              <a:rPr lang="es-ES" sz="2000" dirty="0"/>
              <a:t> si d es  1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s-ES" sz="2000" dirty="0">
                <a:solidFill>
                  <a:srgbClr val="FF3300"/>
                </a:solidFill>
              </a:rPr>
              <a:t>		Lunes</a:t>
            </a:r>
            <a:r>
              <a:rPr lang="es-ES" sz="2000" dirty="0"/>
              <a:t> si  d es un 2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s-ES" sz="2000" dirty="0">
                <a:solidFill>
                  <a:srgbClr val="FF3300"/>
                </a:solidFill>
              </a:rPr>
              <a:t>		Martes</a:t>
            </a:r>
            <a:r>
              <a:rPr lang="es-ES" sz="2000" dirty="0"/>
              <a:t> si d es un 3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s-ES" sz="2000" dirty="0">
                <a:solidFill>
                  <a:srgbClr val="FF3300"/>
                </a:solidFill>
              </a:rPr>
              <a:t>		Miércoles</a:t>
            </a:r>
            <a:r>
              <a:rPr lang="es-ES" sz="2000" dirty="0"/>
              <a:t> si d es un 4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s-ES" sz="2000" dirty="0">
                <a:solidFill>
                  <a:srgbClr val="FF3300"/>
                </a:solidFill>
              </a:rPr>
              <a:t>		Jueves</a:t>
            </a:r>
            <a:r>
              <a:rPr lang="es-ES" sz="2000" dirty="0"/>
              <a:t>  si d es un 5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s-ES" sz="2000" dirty="0">
                <a:solidFill>
                  <a:srgbClr val="FF3300"/>
                </a:solidFill>
              </a:rPr>
              <a:t>		Viernes</a:t>
            </a:r>
            <a:r>
              <a:rPr lang="es-ES" sz="2000" dirty="0"/>
              <a:t> si d es un 6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s-ES" sz="2000" dirty="0">
                <a:solidFill>
                  <a:srgbClr val="FF3300"/>
                </a:solidFill>
              </a:rPr>
              <a:t>		Sábado</a:t>
            </a:r>
            <a:r>
              <a:rPr lang="es-ES" sz="2000" dirty="0"/>
              <a:t> si d es un 7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s-ES" sz="2000" dirty="0">
                <a:solidFill>
                  <a:srgbClr val="FF3300"/>
                </a:solidFill>
              </a:rPr>
              <a:t>		Día inválido</a:t>
            </a:r>
            <a:r>
              <a:rPr lang="es-ES" sz="2000" dirty="0"/>
              <a:t>  si d es cualquier otro valor.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s-ES" sz="2000" dirty="0"/>
              <a:t>Pruébelo en el main</a:t>
            </a:r>
          </a:p>
        </p:txBody>
      </p:sp>
    </p:spTree>
    <p:extLst>
      <p:ext uri="{BB962C8B-B14F-4D97-AF65-F5344CB8AC3E}">
        <p14:creationId xmlns:p14="http://schemas.microsoft.com/office/powerpoint/2010/main" val="2305511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Marcador de número de diapositiva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80B021C6-D9BB-4F50-95F1-EC3AE60049D4}" type="slidenum">
              <a:rPr lang="es-ES"/>
              <a:pPr/>
              <a:t>16</a:t>
            </a:fld>
            <a:endParaRPr lang="es-ES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77E76C27-08AD-4FF1-89F8-490B8870295F}"/>
              </a:ext>
            </a:extLst>
          </p:cNvPr>
          <p:cNvSpPr txBox="1">
            <a:spLocks noChangeArrowheads="1"/>
          </p:cNvSpPr>
          <p:nvPr/>
        </p:nvSpPr>
        <p:spPr>
          <a:xfrm>
            <a:off x="511865" y="1690509"/>
            <a:ext cx="11168270" cy="4568248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s-ES" sz="3000" dirty="0"/>
              <a:t>Desarrolle el método </a:t>
            </a:r>
            <a:r>
              <a:rPr lang="es-ES" sz="3000" dirty="0" err="1"/>
              <a:t>encuentraMayor</a:t>
            </a:r>
            <a:r>
              <a:rPr lang="es-ES" sz="3000" dirty="0"/>
              <a:t> en la clase Rutinas que recibe tres parámetros enteros (int a, int b, int c) y despliega lo siguiente:</a:t>
            </a:r>
          </a:p>
          <a:p>
            <a:pPr marL="109537" indent="0">
              <a:lnSpc>
                <a:spcPct val="80000"/>
              </a:lnSpc>
              <a:buFont typeface="Arial" panose="020B0604020202020204" pitchFamily="34" charset="0"/>
              <a:buNone/>
            </a:pPr>
            <a:endParaRPr lang="es-ES" sz="2000" dirty="0"/>
          </a:p>
          <a:p>
            <a:pPr marL="109537" indent="0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2000" dirty="0">
                <a:latin typeface="Consolas" panose="020B0609020204030204" pitchFamily="49" charset="0"/>
                <a:cs typeface="Consolas" panose="020B0609020204030204" pitchFamily="49" charset="0"/>
              </a:rPr>
              <a:t>MisRutinas.ejemplo6(10,5,4)</a:t>
            </a:r>
          </a:p>
          <a:p>
            <a:pPr lvl="1">
              <a:lnSpc>
                <a:spcPct val="80000"/>
              </a:lnSpc>
            </a:pPr>
            <a:r>
              <a:rPr lang="es-ES" sz="1700" dirty="0">
                <a:latin typeface="Consolas" panose="020B0609020204030204" pitchFamily="49" charset="0"/>
                <a:cs typeface="Consolas" panose="020B0609020204030204" pitchFamily="49" charset="0"/>
              </a:rPr>
              <a:t>Imprime: “El mayor es a y vale 10”</a:t>
            </a:r>
          </a:p>
          <a:p>
            <a:pPr lvl="1">
              <a:lnSpc>
                <a:spcPct val="80000"/>
              </a:lnSpc>
            </a:pPr>
            <a:endParaRPr lang="es-E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09537" indent="0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2000" dirty="0">
                <a:latin typeface="Consolas" panose="020B0609020204030204" pitchFamily="49" charset="0"/>
                <a:cs typeface="Consolas" panose="020B0609020204030204" pitchFamily="49" charset="0"/>
              </a:rPr>
              <a:t>MisRutinas.ejemplo6(10,15,4)</a:t>
            </a:r>
          </a:p>
          <a:p>
            <a:pPr lvl="1">
              <a:lnSpc>
                <a:spcPct val="80000"/>
              </a:lnSpc>
            </a:pPr>
            <a:r>
              <a:rPr lang="es-ES" sz="1700" dirty="0">
                <a:latin typeface="Consolas" panose="020B0609020204030204" pitchFamily="49" charset="0"/>
                <a:cs typeface="Consolas" panose="020B0609020204030204" pitchFamily="49" charset="0"/>
              </a:rPr>
              <a:t>Imprime: “El mayor es b y vale 15”</a:t>
            </a:r>
          </a:p>
          <a:p>
            <a:pPr lvl="1">
              <a:lnSpc>
                <a:spcPct val="80000"/>
              </a:lnSpc>
            </a:pPr>
            <a:endParaRPr lang="es-E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09537" indent="0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2000" dirty="0">
                <a:latin typeface="Consolas" panose="020B0609020204030204" pitchFamily="49" charset="0"/>
                <a:cs typeface="Consolas" panose="020B0609020204030204" pitchFamily="49" charset="0"/>
              </a:rPr>
              <a:t>MisRutinas.ejemplo6(10,5,41)</a:t>
            </a:r>
          </a:p>
          <a:p>
            <a:pPr lvl="1">
              <a:lnSpc>
                <a:spcPct val="80000"/>
              </a:lnSpc>
            </a:pPr>
            <a:r>
              <a:rPr lang="es-ES" sz="1700" b="1" dirty="0">
                <a:latin typeface="Consolas" panose="020B0609020204030204" pitchFamily="49" charset="0"/>
                <a:cs typeface="Consolas" panose="020B0609020204030204" pitchFamily="49" charset="0"/>
              </a:rPr>
              <a:t>Imprime: “El mayor es c y vale 41”</a:t>
            </a:r>
          </a:p>
          <a:p>
            <a:pPr lvl="1">
              <a:lnSpc>
                <a:spcPct val="80000"/>
              </a:lnSpc>
            </a:pPr>
            <a:endParaRPr lang="es-ES" sz="1600" dirty="0"/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s-ES" sz="2000" dirty="0"/>
              <a:t>                       Suponga que los tres valores son diferentes entre si.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endParaRPr lang="es-ES" sz="2000" dirty="0"/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s-ES" sz="2300" dirty="0">
                <a:solidFill>
                  <a:srgbClr val="002060"/>
                </a:solidFill>
              </a:rPr>
              <a:t>						Pruébelo en el método main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76494740-1023-4EE5-AA3C-B5A09428D75E}"/>
              </a:ext>
            </a:extLst>
          </p:cNvPr>
          <p:cNvSpPr txBox="1">
            <a:spLocks noChangeArrowheads="1"/>
          </p:cNvSpPr>
          <p:nvPr/>
        </p:nvSpPr>
        <p:spPr>
          <a:xfrm>
            <a:off x="511865" y="364946"/>
            <a:ext cx="1116827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" dirty="0"/>
              <a:t>Ejercicio 2</a:t>
            </a:r>
          </a:p>
        </p:txBody>
      </p:sp>
    </p:spTree>
    <p:extLst>
      <p:ext uri="{BB962C8B-B14F-4D97-AF65-F5344CB8AC3E}">
        <p14:creationId xmlns:p14="http://schemas.microsoft.com/office/powerpoint/2010/main" val="3527847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El switch 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sz="quarter" idx="10"/>
          </p:nvPr>
        </p:nvSpPr>
        <p:spPr>
          <a:xfrm>
            <a:off x="6090574" y="801866"/>
            <a:ext cx="5306084" cy="523063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>
                <a:solidFill>
                  <a:srgbClr val="000000"/>
                </a:solidFill>
              </a:rPr>
              <a:t>La sentencia switch es sólo para evaluar pruebas de igualdad, no para valores de evalúen mayor que o menor que</a:t>
            </a:r>
          </a:p>
          <a:p>
            <a:r>
              <a:rPr lang="en-US" sz="2400">
                <a:solidFill>
                  <a:srgbClr val="000000"/>
                </a:solidFill>
              </a:rPr>
              <a:t>Normalmente se utiliza el switch para:</a:t>
            </a:r>
          </a:p>
          <a:p>
            <a:r>
              <a:rPr lang="en-US" sz="2400">
                <a:solidFill>
                  <a:srgbClr val="000000"/>
                </a:solidFill>
              </a:rPr>
              <a:t>Pruebas de equivalencias</a:t>
            </a:r>
          </a:p>
          <a:p>
            <a:r>
              <a:rPr lang="en-US" sz="2400">
                <a:solidFill>
                  <a:srgbClr val="000000"/>
                </a:solidFill>
              </a:rPr>
              <a:t>Inspección de diferentes valores en una variable</a:t>
            </a:r>
          </a:p>
          <a:p>
            <a:r>
              <a:rPr lang="en-US" sz="2400">
                <a:solidFill>
                  <a:srgbClr val="000000"/>
                </a:solidFill>
              </a:rPr>
              <a:t>Se pueden anidar diferentes estructuras dentro de un bloque de instrucciones.</a:t>
            </a:r>
          </a:p>
          <a:p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4294967295"/>
          </p:nvPr>
        </p:nvSpPr>
        <p:spPr>
          <a:xfrm>
            <a:off x="10825930" y="6223702"/>
            <a:ext cx="570728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F7C2D41E-C670-4E07-8F25-68ED086127B5}" type="slidenum">
              <a:rPr lang="en-US" sz="1000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17</a:t>
            </a:fld>
            <a:endParaRPr lang="en-US" sz="100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0801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12">
            <a:extLst>
              <a:ext uri="{FF2B5EF4-FFF2-40B4-BE49-F238E27FC236}">
                <a16:creationId xmlns:a16="http://schemas.microsoft.com/office/drawing/2014/main" id="{84860832-27F3-4D30-9288-7521D2491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6DAAD4DA-AA9F-4A4D-AD0B-0FB2286B3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6" name="Freeform 6">
              <a:extLst>
                <a:ext uri="{FF2B5EF4-FFF2-40B4-BE49-F238E27FC236}">
                  <a16:creationId xmlns:a16="http://schemas.microsoft.com/office/drawing/2014/main" id="{A4F5EC98-FDFD-4158-9C16-CD770B1F2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26D1C0DA-68C2-40A2-BCCA-D14FB5EF2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7" name="Freeform 8">
              <a:extLst>
                <a:ext uri="{FF2B5EF4-FFF2-40B4-BE49-F238E27FC236}">
                  <a16:creationId xmlns:a16="http://schemas.microsoft.com/office/drawing/2014/main" id="{1B67FFD7-72F1-4435-9C33-DFFE87F9C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15CE66C6-629F-44D9-A0BC-D2F4E7AF5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FEAAAFC3-1B1C-4F1C-AC4E-ED0ACA4AE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E2C81DA9-A0C9-4C54-A2F0-A3EC14F2B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B7EA41DD-7957-42FB-BD48-E502F81F6C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E33D6F3E-9CCB-4053-B8C1-5260829C8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D533B393-4D8F-4FB8-AA9D-BA218F4435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433765B0-52BC-4442-BC45-8EDFBF593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B911B231-DD22-4BC7-A325-2B6831481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800DA13B-507D-4901-AF60-F99485FC1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DAB727E1-099C-4F62-9ED1-46CD895C64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4D1E585E-A63F-42DE-BF5F-B0B390B29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D8FCC810-4482-4E43-9102-2B87386E7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EC977192-4383-4D76-8DB3-B93ADD7397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09DCD44A-4779-4898-862E-A220810CA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F7516DF1-08D6-4FF0-A1A1-95A260F1D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F74092EA-F950-4DF2-8646-60F26E811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09A3177B-1E64-4081-B8C6-3D7C8786D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BA3C19EE-F5AE-43B2-BE68-9EDBE09ED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735" y="565150"/>
            <a:ext cx="6675120" cy="85524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defRPr/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 </a:t>
            </a:r>
            <a:r>
              <a:rPr lang="en-US" sz="4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sentencia</a:t>
            </a: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switch</a:t>
            </a:r>
          </a:p>
        </p:txBody>
      </p:sp>
      <p:sp>
        <p:nvSpPr>
          <p:cNvPr id="6" name="4 Marcador de número de diapositiva"/>
          <p:cNvSpPr>
            <a:spLocks noGrp="1"/>
          </p:cNvSpPr>
          <p:nvPr>
            <p:ph type="sldNum" sz="quarter" idx="4294967295"/>
          </p:nvPr>
        </p:nvSpPr>
        <p:spPr>
          <a:xfrm>
            <a:off x="10469880" y="320040"/>
            <a:ext cx="914400" cy="320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EB852BD-AF00-4465-8427-F5452D60404E}" type="slidenum">
              <a:rPr lang="en-US"/>
              <a:pPr>
                <a:spcAft>
                  <a:spcPts val="600"/>
                </a:spcAft>
              </a:pPr>
              <a:t>18</a:t>
            </a:fld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B14259A-D4B2-4A7F-A8BD-275F9E4D25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64498" y="1596607"/>
            <a:ext cx="9065564" cy="524710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800" dirty="0" err="1"/>
              <a:t>Otra</a:t>
            </a:r>
            <a:r>
              <a:rPr lang="en-US" sz="1800" dirty="0"/>
              <a:t> </a:t>
            </a:r>
            <a:r>
              <a:rPr lang="en-US" sz="1800" dirty="0" err="1"/>
              <a:t>sentencia</a:t>
            </a:r>
            <a:r>
              <a:rPr lang="en-US" sz="1800" dirty="0"/>
              <a:t> de </a:t>
            </a:r>
            <a:r>
              <a:rPr lang="en-US" sz="1800" dirty="0" err="1"/>
              <a:t>decisión</a:t>
            </a:r>
            <a:r>
              <a:rPr lang="en-US" sz="1800" dirty="0"/>
              <a:t> es el switch que es </a:t>
            </a:r>
            <a:r>
              <a:rPr lang="en-US" sz="1800" dirty="0" err="1"/>
              <a:t>utilizado</a:t>
            </a:r>
            <a:r>
              <a:rPr lang="en-US" sz="1800" dirty="0"/>
              <a:t> para </a:t>
            </a:r>
            <a:r>
              <a:rPr lang="en-US" sz="1800" dirty="0" err="1"/>
              <a:t>ayudar</a:t>
            </a:r>
            <a:r>
              <a:rPr lang="en-US" sz="1800" dirty="0"/>
              <a:t> </a:t>
            </a:r>
            <a:r>
              <a:rPr lang="en-US" sz="1800" dirty="0" err="1"/>
              <a:t>en</a:t>
            </a:r>
            <a:r>
              <a:rPr lang="en-US" sz="1800" dirty="0"/>
              <a:t> el </a:t>
            </a:r>
            <a:r>
              <a:rPr lang="en-US" sz="1800" dirty="0" err="1"/>
              <a:t>ordenamiento</a:t>
            </a:r>
            <a:r>
              <a:rPr lang="en-US" sz="1800" dirty="0"/>
              <a:t> de </a:t>
            </a:r>
            <a:r>
              <a:rPr lang="en-US" sz="1800" dirty="0" err="1"/>
              <a:t>códigos</a:t>
            </a:r>
            <a:r>
              <a:rPr lang="en-US" sz="1800" dirty="0"/>
              <a:t> </a:t>
            </a:r>
            <a:r>
              <a:rPr lang="en-US" sz="1800" dirty="0" err="1"/>
              <a:t>complejos</a:t>
            </a:r>
            <a:r>
              <a:rPr lang="en-US" sz="1800" dirty="0"/>
              <a:t> por medio de </a:t>
            </a:r>
            <a:r>
              <a:rPr lang="en-US" sz="1800" dirty="0" err="1"/>
              <a:t>diferentes</a:t>
            </a:r>
            <a:r>
              <a:rPr lang="en-US" sz="1800" dirty="0"/>
              <a:t> </a:t>
            </a:r>
            <a:r>
              <a:rPr lang="en-US" sz="1800" dirty="0" err="1"/>
              <a:t>salidas</a:t>
            </a:r>
            <a:r>
              <a:rPr lang="en-US" sz="1800" dirty="0"/>
              <a:t> </a:t>
            </a:r>
            <a:r>
              <a:rPr lang="en-US" sz="1800" dirty="0" err="1"/>
              <a:t>sobre</a:t>
            </a:r>
            <a:r>
              <a:rPr lang="en-US" sz="1800" dirty="0"/>
              <a:t> la </a:t>
            </a:r>
            <a:r>
              <a:rPr lang="en-US" sz="1800" dirty="0" err="1"/>
              <a:t>evaluación</a:t>
            </a:r>
            <a:r>
              <a:rPr lang="en-US" sz="1800" dirty="0"/>
              <a:t> de una variable literal (char, byte, short, int).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 err="1"/>
              <a:t>Esquema</a:t>
            </a:r>
            <a:r>
              <a:rPr lang="en-US" sz="1600" dirty="0"/>
              <a:t>:</a:t>
            </a:r>
          </a:p>
          <a:p>
            <a:pPr marL="0" indent="0">
              <a:buNone/>
            </a:pPr>
            <a:r>
              <a:rPr lang="en-US" sz="1600" dirty="0"/>
              <a:t>	switch (variable) {</a:t>
            </a:r>
          </a:p>
          <a:p>
            <a:pPr marL="0" indent="0">
              <a:buNone/>
            </a:pPr>
            <a:r>
              <a:rPr lang="en-US" sz="1600" dirty="0"/>
              <a:t>		case </a:t>
            </a:r>
            <a:r>
              <a:rPr lang="en-US" sz="1600" dirty="0" err="1"/>
              <a:t>valor_literal</a:t>
            </a:r>
            <a:r>
              <a:rPr lang="en-US" sz="1600" dirty="0"/>
              <a:t>: </a:t>
            </a:r>
          </a:p>
          <a:p>
            <a:pPr marL="0" indent="0">
              <a:buNone/>
            </a:pPr>
            <a:r>
              <a:rPr lang="en-US" sz="1600" dirty="0"/>
              <a:t>			</a:t>
            </a:r>
            <a:r>
              <a:rPr lang="en-US" sz="1600" dirty="0" err="1"/>
              <a:t>BloqueDeCodigo</a:t>
            </a:r>
            <a:r>
              <a:rPr lang="en-US" sz="1600" dirty="0"/>
              <a:t>;</a:t>
            </a:r>
          </a:p>
          <a:p>
            <a:pPr marL="0" indent="0">
              <a:buNone/>
            </a:pPr>
            <a:r>
              <a:rPr lang="en-US" sz="1600" dirty="0"/>
              <a:t>			[break;]</a:t>
            </a:r>
          </a:p>
          <a:p>
            <a:pPr marL="0" indent="0">
              <a:buNone/>
            </a:pPr>
            <a:r>
              <a:rPr lang="en-US" sz="1600" dirty="0"/>
              <a:t>		case </a:t>
            </a:r>
            <a:r>
              <a:rPr lang="en-US" sz="1600" dirty="0" err="1"/>
              <a:t>otro_valor_literal</a:t>
            </a:r>
            <a:r>
              <a:rPr lang="en-US" sz="1600" dirty="0"/>
              <a:t>:</a:t>
            </a:r>
          </a:p>
          <a:p>
            <a:pPr marL="0" indent="0">
              <a:buNone/>
            </a:pPr>
            <a:r>
              <a:rPr lang="en-US" sz="1600" dirty="0"/>
              <a:t>			</a:t>
            </a:r>
            <a:r>
              <a:rPr lang="en-US" sz="1600" dirty="0" err="1"/>
              <a:t>BloqueDeCodigo</a:t>
            </a:r>
            <a:r>
              <a:rPr lang="en-US" sz="1600" dirty="0"/>
              <a:t>;</a:t>
            </a:r>
          </a:p>
          <a:p>
            <a:pPr marL="0" indent="0">
              <a:buNone/>
            </a:pPr>
            <a:r>
              <a:rPr lang="en-US" sz="1600" dirty="0"/>
              <a:t>			[break;]</a:t>
            </a:r>
          </a:p>
          <a:p>
            <a:pPr marL="0" indent="0">
              <a:buNone/>
            </a:pPr>
            <a:r>
              <a:rPr lang="en-US" sz="1600" dirty="0"/>
              <a:t>		[default:] </a:t>
            </a:r>
          </a:p>
          <a:p>
            <a:pPr marL="0" indent="0">
              <a:buNone/>
            </a:pPr>
            <a:r>
              <a:rPr lang="en-US" sz="1600" dirty="0"/>
              <a:t>			</a:t>
            </a:r>
            <a:r>
              <a:rPr lang="en-US" sz="1600" dirty="0" err="1"/>
              <a:t>code_block</a:t>
            </a:r>
            <a:r>
              <a:rPr lang="en-US" sz="1600" dirty="0"/>
              <a:t>;</a:t>
            </a:r>
          </a:p>
          <a:p>
            <a:pPr marL="0" indent="0">
              <a:buNone/>
            </a:pPr>
            <a:r>
              <a:rPr lang="en-US" sz="1600" dirty="0"/>
              <a:t>       } </a:t>
            </a:r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35929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Marcador de número de diapositiva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80B021C6-D9BB-4F50-95F1-EC3AE60049D4}" type="slidenum">
              <a:rPr lang="es-ES"/>
              <a:pPr/>
              <a:t>19</a:t>
            </a:fld>
            <a:endParaRPr lang="es-ES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77E76C27-08AD-4FF1-89F8-490B8870295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2284938"/>
            <a:ext cx="12192000" cy="1738491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0000" indent="0">
              <a:lnSpc>
                <a:spcPct val="120000"/>
              </a:lnSpc>
              <a:buNone/>
            </a:pPr>
            <a:r>
              <a:rPr lang="es-ES" sz="2400" dirty="0"/>
              <a:t>        Cree diaSemanaSwitch, en este copie diaDeLaSemana y modifíquelo para que utilice switch en lugar de las sentencias de decisión if.</a:t>
            </a:r>
          </a:p>
          <a:p>
            <a:pPr marL="0" indent="0">
              <a:lnSpc>
                <a:spcPct val="120000"/>
              </a:lnSpc>
              <a:buNone/>
            </a:pPr>
            <a:endParaRPr lang="es-ES" sz="2400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76494740-1023-4EE5-AA3C-B5A09428D75E}"/>
              </a:ext>
            </a:extLst>
          </p:cNvPr>
          <p:cNvSpPr txBox="1">
            <a:spLocks noChangeArrowheads="1"/>
          </p:cNvSpPr>
          <p:nvPr/>
        </p:nvSpPr>
        <p:spPr>
          <a:xfrm>
            <a:off x="511865" y="364946"/>
            <a:ext cx="1116827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" dirty="0"/>
              <a:t>Ejercicio 3</a:t>
            </a:r>
          </a:p>
        </p:txBody>
      </p:sp>
    </p:spTree>
    <p:extLst>
      <p:ext uri="{BB962C8B-B14F-4D97-AF65-F5344CB8AC3E}">
        <p14:creationId xmlns:p14="http://schemas.microsoft.com/office/powerpoint/2010/main" val="1305630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Agenda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1 Marcador de contenido"/>
          <p:cNvSpPr>
            <a:spLocks noGrp="1"/>
          </p:cNvSpPr>
          <p:nvPr>
            <p:ph type="body" sz="quarter" idx="10"/>
          </p:nvPr>
        </p:nvSpPr>
        <p:spPr>
          <a:xfrm>
            <a:off x="4976031" y="963877"/>
            <a:ext cx="6377769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 err="1"/>
              <a:t>Repaso</a:t>
            </a:r>
            <a:r>
              <a:rPr lang="en-US" sz="2400" dirty="0"/>
              <a:t> de la </a:t>
            </a:r>
            <a:r>
              <a:rPr lang="en-US" sz="2400" dirty="0" err="1"/>
              <a:t>lecci</a:t>
            </a:r>
            <a:r>
              <a:rPr lang="es-CR" sz="2400" dirty="0" err="1"/>
              <a:t>ón</a:t>
            </a:r>
            <a:r>
              <a:rPr lang="es-CR" sz="2400" dirty="0"/>
              <a:t> anterior</a:t>
            </a:r>
          </a:p>
          <a:p>
            <a:r>
              <a:rPr lang="en-US" sz="2400" dirty="0"/>
              <a:t>M</a:t>
            </a:r>
            <a:r>
              <a:rPr lang="es-CR" sz="2400" dirty="0" err="1"/>
              <a:t>étodos</a:t>
            </a:r>
            <a:endParaRPr lang="es-CR" sz="2400" dirty="0"/>
          </a:p>
          <a:p>
            <a:r>
              <a:rPr lang="es-CR" sz="2400" dirty="0"/>
              <a:t>Estructuras de decisión</a:t>
            </a:r>
            <a:endParaRPr lang="es-E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9962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Marcador de número de diapositiva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80B021C6-D9BB-4F50-95F1-EC3AE60049D4}" type="slidenum">
              <a:rPr lang="es-ES"/>
              <a:pPr/>
              <a:t>20</a:t>
            </a:fld>
            <a:endParaRPr lang="es-E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77E76C27-08AD-4FF1-89F8-490B8870295F}"/>
              </a:ext>
            </a:extLst>
          </p:cNvPr>
          <p:cNvSpPr txBox="1">
            <a:spLocks noChangeArrowheads="1"/>
          </p:cNvSpPr>
          <p:nvPr/>
        </p:nvSpPr>
        <p:spPr>
          <a:xfrm>
            <a:off x="2350904" y="1690509"/>
            <a:ext cx="7490192" cy="420811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R" sz="2400" dirty="0"/>
              <a:t>Creemos el método demeNumero</a:t>
            </a:r>
            <a:endParaRPr lang="es-CR" sz="2000" dirty="0"/>
          </a:p>
          <a:p>
            <a:pPr marL="109537" indent="0">
              <a:buNone/>
            </a:pPr>
            <a:r>
              <a:rPr lang="es-CR" sz="2000" dirty="0">
                <a:latin typeface="Consolas" panose="020B0609020204030204" pitchFamily="49" charset="0"/>
                <a:cs typeface="Consolas" panose="020B0609020204030204" pitchFamily="49" charset="0"/>
              </a:rPr>
              <a:t>public int demeNumero(String mensaje) {</a:t>
            </a:r>
          </a:p>
          <a:p>
            <a:pPr marL="109537" indent="0">
              <a:buNone/>
            </a:pPr>
            <a:r>
              <a:rPr lang="es-CR" sz="2000" dirty="0">
                <a:latin typeface="Consolas" panose="020B0609020204030204" pitchFamily="49" charset="0"/>
                <a:cs typeface="Consolas" panose="020B0609020204030204" pitchFamily="49" charset="0"/>
              </a:rPr>
              <a:t>  String s = javax.swing.JOptionPane.showInputDialog(mensaje);</a:t>
            </a:r>
          </a:p>
          <a:p>
            <a:pPr marL="109537" indent="0">
              <a:buNone/>
            </a:pPr>
            <a:r>
              <a:rPr lang="es-CR" sz="2000" dirty="0">
                <a:latin typeface="Consolas" panose="020B0609020204030204" pitchFamily="49" charset="0"/>
                <a:cs typeface="Consolas" panose="020B0609020204030204" pitchFamily="49" charset="0"/>
              </a:rPr>
              <a:t>  int n=Integer.parseInt(s);</a:t>
            </a:r>
          </a:p>
          <a:p>
            <a:pPr marL="109537" indent="0">
              <a:buNone/>
            </a:pPr>
            <a:r>
              <a:rPr lang="es-CR" sz="2000" dirty="0">
                <a:latin typeface="Consolas" panose="020B0609020204030204" pitchFamily="49" charset="0"/>
                <a:cs typeface="Consolas" panose="020B0609020204030204" pitchFamily="49" charset="0"/>
              </a:rPr>
              <a:t>  return n;</a:t>
            </a:r>
          </a:p>
          <a:p>
            <a:pPr marL="109537" indent="0">
              <a:buNone/>
            </a:pPr>
            <a:r>
              <a:rPr lang="es-CR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109537" indent="0">
              <a:buNone/>
            </a:pPr>
            <a:endParaRPr lang="es-CR" sz="2000" dirty="0"/>
          </a:p>
          <a:p>
            <a:r>
              <a:rPr lang="es-CR" sz="2400" dirty="0"/>
              <a:t>Pruébelo en el main</a:t>
            </a:r>
          </a:p>
          <a:p>
            <a:pPr marL="109537" indent="0">
              <a:buNone/>
            </a:pPr>
            <a:r>
              <a:rPr lang="es-CR" sz="2000" dirty="0">
                <a:latin typeface="Consolas" panose="020B0609020204030204" pitchFamily="49" charset="0"/>
                <a:cs typeface="Consolas" panose="020B0609020204030204" pitchFamily="49" charset="0"/>
              </a:rPr>
              <a:t>	int edad=demeNumero(“ingrese la edad”);</a:t>
            </a:r>
          </a:p>
          <a:p>
            <a:pPr marL="109537" indent="0">
              <a:buNone/>
            </a:pPr>
            <a:r>
              <a:rPr lang="es-CR" sz="2000" dirty="0">
                <a:latin typeface="Consolas" panose="020B0609020204030204" pitchFamily="49" charset="0"/>
                <a:cs typeface="Consolas" panose="020B0609020204030204" pitchFamily="49" charset="0"/>
              </a:rPr>
              <a:t>	ejemplo1(edad);</a:t>
            </a:r>
          </a:p>
          <a:p>
            <a:pPr>
              <a:lnSpc>
                <a:spcPct val="120000"/>
              </a:lnSpc>
            </a:pPr>
            <a:endParaRPr lang="es-ES" sz="2000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76494740-1023-4EE5-AA3C-B5A09428D75E}"/>
              </a:ext>
            </a:extLst>
          </p:cNvPr>
          <p:cNvSpPr txBox="1">
            <a:spLocks noChangeArrowheads="1"/>
          </p:cNvSpPr>
          <p:nvPr/>
        </p:nvSpPr>
        <p:spPr>
          <a:xfrm>
            <a:off x="511865" y="364946"/>
            <a:ext cx="1116827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" dirty="0"/>
              <a:t>Integración </a:t>
            </a:r>
          </a:p>
        </p:txBody>
      </p:sp>
    </p:spTree>
    <p:extLst>
      <p:ext uri="{BB962C8B-B14F-4D97-AF65-F5344CB8AC3E}">
        <p14:creationId xmlns:p14="http://schemas.microsoft.com/office/powerpoint/2010/main" val="2986462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Marcador de número de diapositiva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80B021C6-D9BB-4F50-95F1-EC3AE60049D4}" type="slidenum">
              <a:rPr lang="es-ES"/>
              <a:pPr/>
              <a:t>21</a:t>
            </a:fld>
            <a:endParaRPr lang="es-ES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76494740-1023-4EE5-AA3C-B5A09428D75E}"/>
              </a:ext>
            </a:extLst>
          </p:cNvPr>
          <p:cNvSpPr txBox="1">
            <a:spLocks noChangeArrowheads="1"/>
          </p:cNvSpPr>
          <p:nvPr/>
        </p:nvSpPr>
        <p:spPr>
          <a:xfrm>
            <a:off x="511865" y="-210316"/>
            <a:ext cx="1116827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" dirty="0"/>
              <a:t>Integración </a:t>
            </a:r>
          </a:p>
        </p:txBody>
      </p:sp>
      <p:sp>
        <p:nvSpPr>
          <p:cNvPr id="7" name="Marcador de contenido 1">
            <a:extLst>
              <a:ext uri="{FF2B5EF4-FFF2-40B4-BE49-F238E27FC236}">
                <a16:creationId xmlns:a16="http://schemas.microsoft.com/office/drawing/2014/main" id="{9C4A6553-F0B1-4F5A-BD43-1B749F497683}"/>
              </a:ext>
            </a:extLst>
          </p:cNvPr>
          <p:cNvSpPr txBox="1">
            <a:spLocks/>
          </p:cNvSpPr>
          <p:nvPr/>
        </p:nvSpPr>
        <p:spPr>
          <a:xfrm>
            <a:off x="779125" y="1112740"/>
            <a:ext cx="6159852" cy="368459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R" sz="1800" dirty="0">
                <a:cs typeface="Consolas" panose="020B0609020204030204" pitchFamily="49" charset="0"/>
              </a:rPr>
              <a:t>Creemos el método menu</a:t>
            </a:r>
          </a:p>
          <a:p>
            <a:pPr marL="146050" lvl="1" indent="0">
              <a:buFont typeface="Arial" panose="020B0604020202020204" pitchFamily="34" charset="0"/>
              <a:buNone/>
            </a:pPr>
            <a:r>
              <a:rPr lang="es-CR" dirty="0">
                <a:cs typeface="Consolas" panose="020B0609020204030204" pitchFamily="49" charset="0"/>
              </a:rPr>
              <a:t>public static void menu() {</a:t>
            </a:r>
          </a:p>
          <a:p>
            <a:pPr marL="146050" lvl="1" indent="0">
              <a:buFont typeface="Arial" panose="020B0604020202020204" pitchFamily="34" charset="0"/>
              <a:buNone/>
            </a:pPr>
            <a:r>
              <a:rPr lang="es-CR" dirty="0">
                <a:cs typeface="Consolas" panose="020B0609020204030204" pitchFamily="49" charset="0"/>
              </a:rPr>
              <a:t>  </a:t>
            </a:r>
            <a:r>
              <a:rPr lang="es-CR" sz="2000" dirty="0">
                <a:cs typeface="Consolas" panose="020B0609020204030204" pitchFamily="49" charset="0"/>
              </a:rPr>
              <a:t>String menu = “1. ¿Puede votar?\n”+</a:t>
            </a:r>
          </a:p>
          <a:p>
            <a:pPr marL="146050" lvl="1" indent="0">
              <a:buFont typeface="Arial" panose="020B0604020202020204" pitchFamily="34" charset="0"/>
              <a:buNone/>
            </a:pPr>
            <a:r>
              <a:rPr lang="es-CR" sz="2000" dirty="0">
                <a:cs typeface="Consolas" panose="020B0609020204030204" pitchFamily="49" charset="0"/>
              </a:rPr>
              <a:t>   “2. ¿Aprobó el curso?\n”+</a:t>
            </a:r>
          </a:p>
          <a:p>
            <a:pPr marL="603250" lvl="2" indent="0">
              <a:buFont typeface="Arial" panose="020B0604020202020204" pitchFamily="34" charset="0"/>
              <a:buNone/>
            </a:pPr>
            <a:r>
              <a:rPr lang="es-CR" dirty="0">
                <a:cs typeface="Consolas" panose="020B0609020204030204" pitchFamily="49" charset="0"/>
              </a:rPr>
              <a:t>.</a:t>
            </a:r>
          </a:p>
          <a:p>
            <a:pPr marL="603250" lvl="2" indent="0">
              <a:buFont typeface="Arial" panose="020B0604020202020204" pitchFamily="34" charset="0"/>
              <a:buNone/>
            </a:pPr>
            <a:r>
              <a:rPr lang="es-CR" dirty="0">
                <a:cs typeface="Consolas" panose="020B0609020204030204" pitchFamily="49" charset="0"/>
              </a:rPr>
              <a:t>.</a:t>
            </a:r>
          </a:p>
          <a:p>
            <a:pPr marL="603250" lvl="2" indent="0">
              <a:buFont typeface="Arial" panose="020B0604020202020204" pitchFamily="34" charset="0"/>
              <a:buNone/>
            </a:pPr>
            <a:r>
              <a:rPr lang="es-CR" dirty="0">
                <a:cs typeface="Consolas" panose="020B0609020204030204" pitchFamily="49" charset="0"/>
              </a:rPr>
              <a:t>“7. Encuentra número mayor\n” +</a:t>
            </a:r>
          </a:p>
          <a:p>
            <a:pPr marL="603250" lvl="2" indent="0">
              <a:buFont typeface="Arial" panose="020B0604020202020204" pitchFamily="34" charset="0"/>
              <a:buNone/>
            </a:pPr>
            <a:r>
              <a:rPr lang="es-CR" dirty="0">
                <a:cs typeface="Consolas" panose="020B0609020204030204" pitchFamily="49" charset="0"/>
              </a:rPr>
              <a:t>“8. Salir”</a:t>
            </a:r>
          </a:p>
          <a:p>
            <a:pPr marL="603250" lvl="2" indent="0">
              <a:buFont typeface="Arial" panose="020B0604020202020204" pitchFamily="34" charset="0"/>
              <a:buNone/>
            </a:pPr>
            <a:r>
              <a:rPr lang="es-CR" dirty="0">
                <a:cs typeface="Consolas" panose="020B0609020204030204" pitchFamily="49" charset="0"/>
              </a:rPr>
              <a:t>int opcion=demeNumero(menu);</a:t>
            </a:r>
          </a:p>
          <a:p>
            <a:pPr marL="109537" indent="0">
              <a:buFont typeface="Arial" panose="020B0604020202020204" pitchFamily="34" charset="0"/>
              <a:buNone/>
            </a:pPr>
            <a:endParaRPr lang="es-CR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Marcador de contenido 3">
            <a:extLst>
              <a:ext uri="{FF2B5EF4-FFF2-40B4-BE49-F238E27FC236}">
                <a16:creationId xmlns:a16="http://schemas.microsoft.com/office/drawing/2014/main" id="{6B013022-F0FA-413D-BCFB-10819C57ED5F}"/>
              </a:ext>
            </a:extLst>
          </p:cNvPr>
          <p:cNvSpPr txBox="1">
            <a:spLocks/>
          </p:cNvSpPr>
          <p:nvPr/>
        </p:nvSpPr>
        <p:spPr>
          <a:xfrm>
            <a:off x="5660335" y="832837"/>
            <a:ext cx="6019800" cy="424439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3250" lvl="2" indent="0">
              <a:buFont typeface="Arial" panose="020B0604020202020204" pitchFamily="34" charset="0"/>
              <a:buNone/>
            </a:pPr>
            <a:r>
              <a:rPr lang="es-CR" sz="1800" dirty="0">
                <a:cs typeface="Consolas" panose="020B0609020204030204" pitchFamily="49" charset="0"/>
              </a:rPr>
              <a:t>int edad=0;</a:t>
            </a:r>
          </a:p>
          <a:p>
            <a:pPr marL="603250" lvl="2" indent="0">
              <a:buFont typeface="Arial" panose="020B0604020202020204" pitchFamily="34" charset="0"/>
              <a:buNone/>
            </a:pPr>
            <a:r>
              <a:rPr lang="es-CR" sz="1800" dirty="0">
                <a:cs typeface="Consolas" panose="020B0609020204030204" pitchFamily="49" charset="0"/>
              </a:rPr>
              <a:t>switch (opcion) {</a:t>
            </a:r>
          </a:p>
          <a:p>
            <a:pPr marL="603250" lvl="2" indent="0">
              <a:buFont typeface="Arial" panose="020B0604020202020204" pitchFamily="34" charset="0"/>
              <a:buNone/>
            </a:pPr>
            <a:r>
              <a:rPr lang="es-CR" sz="1800" dirty="0">
                <a:cs typeface="Consolas" panose="020B0609020204030204" pitchFamily="49" charset="0"/>
              </a:rPr>
              <a:t>  case 1:</a:t>
            </a:r>
          </a:p>
          <a:p>
            <a:pPr marL="603250" lvl="2" indent="0">
              <a:buFont typeface="Arial" panose="020B0604020202020204" pitchFamily="34" charset="0"/>
              <a:buNone/>
            </a:pPr>
            <a:r>
              <a:rPr lang="es-CR" sz="1800" dirty="0">
                <a:cs typeface="Consolas" panose="020B0609020204030204" pitchFamily="49" charset="0"/>
              </a:rPr>
              <a:t>    edad=demeNumero(“deme la edad”);</a:t>
            </a:r>
          </a:p>
          <a:p>
            <a:pPr marL="603250" lvl="2" indent="0">
              <a:buFont typeface="Arial" panose="020B0604020202020204" pitchFamily="34" charset="0"/>
              <a:buNone/>
            </a:pPr>
            <a:r>
              <a:rPr lang="es-CR" sz="1800" dirty="0">
                <a:cs typeface="Consolas" panose="020B0609020204030204" pitchFamily="49" charset="0"/>
              </a:rPr>
              <a:t>    puedeVotar(edad)</a:t>
            </a:r>
          </a:p>
          <a:p>
            <a:pPr marL="603250" lvl="2" indent="0">
              <a:buFont typeface="Arial" panose="020B0604020202020204" pitchFamily="34" charset="0"/>
              <a:buNone/>
            </a:pPr>
            <a:r>
              <a:rPr lang="es-CR" sz="1800" dirty="0">
                <a:cs typeface="Consolas" panose="020B0609020204030204" pitchFamily="49" charset="0"/>
              </a:rPr>
              <a:t>    break;</a:t>
            </a:r>
          </a:p>
          <a:p>
            <a:pPr marL="603250" lvl="2" indent="0">
              <a:buFont typeface="Arial" panose="020B0604020202020204" pitchFamily="34" charset="0"/>
              <a:buNone/>
            </a:pPr>
            <a:r>
              <a:rPr lang="es-CR" sz="1800" dirty="0">
                <a:cs typeface="Consolas" panose="020B0609020204030204" pitchFamily="49" charset="0"/>
              </a:rPr>
              <a:t>case 2:</a:t>
            </a:r>
          </a:p>
          <a:p>
            <a:pPr marL="603250" lvl="2" indent="0">
              <a:buFont typeface="Arial" panose="020B0604020202020204" pitchFamily="34" charset="0"/>
              <a:buNone/>
            </a:pPr>
            <a:r>
              <a:rPr lang="es-CR" sz="1800" dirty="0">
                <a:cs typeface="Consolas" panose="020B0609020204030204" pitchFamily="49" charset="0"/>
              </a:rPr>
              <a:t>..</a:t>
            </a:r>
          </a:p>
          <a:p>
            <a:pPr marL="603250" lvl="2" indent="0">
              <a:buFont typeface="Arial" panose="020B0604020202020204" pitchFamily="34" charset="0"/>
              <a:buNone/>
            </a:pPr>
            <a:r>
              <a:rPr lang="es-CR" sz="1800" dirty="0">
                <a:cs typeface="Consolas" panose="020B0609020204030204" pitchFamily="49" charset="0"/>
              </a:rPr>
              <a:t>..</a:t>
            </a:r>
          </a:p>
          <a:p>
            <a:pPr marL="603250" lvl="2" indent="0">
              <a:buFont typeface="Arial" panose="020B0604020202020204" pitchFamily="34" charset="0"/>
              <a:buNone/>
            </a:pPr>
            <a:r>
              <a:rPr lang="es-CR" sz="1800" dirty="0">
                <a:cs typeface="Consolas" panose="020B0609020204030204" pitchFamily="49" charset="0"/>
              </a:rPr>
              <a:t>case 7:</a:t>
            </a:r>
          </a:p>
          <a:p>
            <a:pPr marL="603250" lvl="2" indent="0">
              <a:buFont typeface="Arial" panose="020B0604020202020204" pitchFamily="34" charset="0"/>
              <a:buNone/>
            </a:pPr>
            <a:r>
              <a:rPr lang="es-CR" sz="1800" dirty="0">
                <a:cs typeface="Consolas" panose="020B0609020204030204" pitchFamily="49" charset="0"/>
              </a:rPr>
              <a:t>…</a:t>
            </a:r>
          </a:p>
          <a:p>
            <a:pPr marL="603250" lvl="2" indent="0">
              <a:buFont typeface="Arial" panose="020B0604020202020204" pitchFamily="34" charset="0"/>
              <a:buNone/>
            </a:pPr>
            <a:r>
              <a:rPr lang="es-CR" sz="1800" dirty="0">
                <a:cs typeface="Consolas" panose="020B0609020204030204" pitchFamily="49" charset="0"/>
              </a:rPr>
              <a:t>break;</a:t>
            </a:r>
          </a:p>
          <a:p>
            <a:pPr marL="603250" lvl="2" indent="0">
              <a:buFont typeface="Arial" panose="020B0604020202020204" pitchFamily="34" charset="0"/>
              <a:buNone/>
            </a:pPr>
            <a:r>
              <a:rPr lang="es-CR" sz="1800" dirty="0"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11EEA81-64E8-4A8D-B054-E54265431173}"/>
              </a:ext>
            </a:extLst>
          </p:cNvPr>
          <p:cNvSpPr txBox="1"/>
          <p:nvPr/>
        </p:nvSpPr>
        <p:spPr>
          <a:xfrm>
            <a:off x="2702518" y="5849272"/>
            <a:ext cx="6118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sz="2000" dirty="0"/>
              <a:t>Pruébelo en el main (borre todos los llamados del main)</a:t>
            </a:r>
          </a:p>
        </p:txBody>
      </p:sp>
    </p:spTree>
    <p:extLst>
      <p:ext uri="{BB962C8B-B14F-4D97-AF65-F5344CB8AC3E}">
        <p14:creationId xmlns:p14="http://schemas.microsoft.com/office/powerpoint/2010/main" val="40537934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Tarea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80B021C6-D9BB-4F50-95F1-EC3AE60049D4}" type="slidenum">
              <a:rPr lang="es-ES"/>
              <a:pPr/>
              <a:t>22</a:t>
            </a:fld>
            <a:endParaRPr lang="es-ES" dirty="0"/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474F271D-BA62-419E-927A-996CBF7CF5C3}"/>
              </a:ext>
            </a:extLst>
          </p:cNvPr>
          <p:cNvSpPr txBox="1">
            <a:spLocks noChangeArrowheads="1"/>
          </p:cNvSpPr>
          <p:nvPr/>
        </p:nvSpPr>
        <p:spPr>
          <a:xfrm>
            <a:off x="838200" y="1423676"/>
            <a:ext cx="10515600" cy="493267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80000"/>
              </a:lnSpc>
              <a:buFont typeface="+mj-lt"/>
              <a:buAutoNum type="arabicPeriod"/>
            </a:pPr>
            <a:r>
              <a:rPr lang="es-ES" sz="1600" dirty="0"/>
              <a:t>Basado en lo visto en la lección, cree el método </a:t>
            </a:r>
            <a:r>
              <a:rPr lang="es-ES" sz="1600" dirty="0">
                <a:cs typeface="Consolas" panose="020B0609020204030204" pitchFamily="49" charset="0"/>
              </a:rPr>
              <a:t>tipoHora</a:t>
            </a:r>
            <a:r>
              <a:rPr lang="es-ES" sz="1600" dirty="0"/>
              <a:t> que valide diferentes horas según un atributo entero.  Que dado su valor imprima si es madrugada mañana, mediodía, tarde:</a:t>
            </a:r>
          </a:p>
          <a:p>
            <a:pPr lvl="1">
              <a:lnSpc>
                <a:spcPct val="80000"/>
              </a:lnSpc>
            </a:pPr>
            <a:r>
              <a:rPr lang="es-ES" sz="1600" dirty="0"/>
              <a:t>00:01 a 05:59 madrugada (el valor sería de 1 a 559)</a:t>
            </a:r>
          </a:p>
          <a:p>
            <a:pPr lvl="1">
              <a:lnSpc>
                <a:spcPct val="80000"/>
              </a:lnSpc>
            </a:pPr>
            <a:r>
              <a:rPr lang="es-ES" sz="1600" dirty="0"/>
              <a:t>06:00 a 11:59 mañana (el valor sería de 600 a 1159)</a:t>
            </a:r>
          </a:p>
          <a:p>
            <a:pPr lvl="1">
              <a:lnSpc>
                <a:spcPct val="80000"/>
              </a:lnSpc>
            </a:pPr>
            <a:r>
              <a:rPr lang="es-ES" sz="1600" dirty="0"/>
              <a:t>12:00 Medio día (el valor sería de 1200)</a:t>
            </a:r>
          </a:p>
          <a:p>
            <a:pPr lvl="1">
              <a:lnSpc>
                <a:spcPct val="80000"/>
              </a:lnSpc>
            </a:pPr>
            <a:r>
              <a:rPr lang="es-ES" sz="1600" dirty="0"/>
              <a:t>12:01 a 17:59 tarde (el valor sería de 1201 a 1759)</a:t>
            </a:r>
          </a:p>
          <a:p>
            <a:pPr lvl="1">
              <a:lnSpc>
                <a:spcPct val="80000"/>
              </a:lnSpc>
            </a:pPr>
            <a:r>
              <a:rPr lang="es-ES" sz="1600" dirty="0"/>
              <a:t>18:00 a 11:59 noche (el valor sería de 1800 a 2359)</a:t>
            </a:r>
          </a:p>
          <a:p>
            <a:pPr lvl="1">
              <a:lnSpc>
                <a:spcPct val="80000"/>
              </a:lnSpc>
            </a:pPr>
            <a:r>
              <a:rPr lang="es-ES" sz="1600" dirty="0"/>
              <a:t>24:00 Media noche (el valor sería de 2400)</a:t>
            </a:r>
          </a:p>
          <a:p>
            <a:pPr lvl="1">
              <a:lnSpc>
                <a:spcPct val="80000"/>
              </a:lnSpc>
            </a:pPr>
            <a:r>
              <a:rPr lang="es-ES" sz="1600" dirty="0"/>
              <a:t>Cualquier otro valor da error.</a:t>
            </a:r>
          </a:p>
          <a:p>
            <a:pPr>
              <a:lnSpc>
                <a:spcPct val="80000"/>
              </a:lnSpc>
            </a:pPr>
            <a:r>
              <a:rPr lang="es-ES" sz="1600" dirty="0"/>
              <a:t>El inicio del método sería:</a:t>
            </a:r>
          </a:p>
          <a:p>
            <a:pPr marL="109537" indent="0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1600" dirty="0">
                <a:cs typeface="Consolas" panose="020B0609020204030204" pitchFamily="49" charset="0"/>
              </a:rPr>
              <a:t>public void tipoHora(int hora) {</a:t>
            </a:r>
          </a:p>
          <a:p>
            <a:pPr marL="109537" indent="0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1600" dirty="0">
                <a:cs typeface="Consolas" panose="020B0609020204030204" pitchFamily="49" charset="0"/>
              </a:rPr>
              <a:t>  //… acá va su código</a:t>
            </a:r>
          </a:p>
          <a:p>
            <a:pPr marL="109537" indent="0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1600" dirty="0">
                <a:cs typeface="Consolas" panose="020B0609020204030204" pitchFamily="49" charset="0"/>
              </a:rPr>
              <a:t>}</a:t>
            </a:r>
          </a:p>
          <a:p>
            <a:pPr marL="109537" indent="0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1600" dirty="0"/>
              <a:t>     Debe validar que los minutos no estén entre 60 y 99 si es así debe desplegar un error (por ejemplo 470 es un error).</a:t>
            </a:r>
          </a:p>
          <a:p>
            <a:pPr marL="109537" indent="0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1600" dirty="0"/>
              <a:t>                Cree un menú en el main que va a contener los ejercicios de la tarea</a:t>
            </a:r>
          </a:p>
          <a:p>
            <a:pPr>
              <a:lnSpc>
                <a:spcPct val="80000"/>
              </a:lnSpc>
            </a:pP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1113046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Tarea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80B021C6-D9BB-4F50-95F1-EC3AE60049D4}" type="slidenum">
              <a:rPr lang="es-ES"/>
              <a:pPr/>
              <a:t>23</a:t>
            </a:fld>
            <a:endParaRPr lang="es-ES" dirty="0"/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474F271D-BA62-419E-927A-996CBF7CF5C3}"/>
              </a:ext>
            </a:extLst>
          </p:cNvPr>
          <p:cNvSpPr txBox="1">
            <a:spLocks noChangeArrowheads="1"/>
          </p:cNvSpPr>
          <p:nvPr/>
        </p:nvSpPr>
        <p:spPr>
          <a:xfrm>
            <a:off x="838200" y="1790298"/>
            <a:ext cx="10515600" cy="456605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</a:pPr>
            <a:r>
              <a:rPr lang="es-ES" sz="2400" dirty="0"/>
              <a:t>2.   </a:t>
            </a:r>
            <a:r>
              <a:rPr lang="es-CR" sz="2400" dirty="0"/>
              <a:t>Cree un método que calcula el salario de un colaborador, se recibe un número de horas trabajadas como </a:t>
            </a:r>
            <a:r>
              <a:rPr lang="es-CR" sz="2400" b="1" dirty="0"/>
              <a:t>parámetro</a:t>
            </a:r>
            <a:r>
              <a:rPr lang="es-CR" sz="2400" dirty="0"/>
              <a:t>. Tome en cuenta que si el colaborador trabajó 40 horas o menos, cada hora se le paga a 3000, pero si trabajó más de 40, las horas </a:t>
            </a:r>
            <a:r>
              <a:rPr lang="es-CR" sz="2400" b="1" dirty="0"/>
              <a:t>extra</a:t>
            </a:r>
            <a:r>
              <a:rPr lang="es-CR" sz="2400" dirty="0"/>
              <a:t> se le pagan a 3500. </a:t>
            </a:r>
            <a:r>
              <a:rPr lang="es-ES" sz="2400" dirty="0"/>
              <a:t>:</a:t>
            </a:r>
          </a:p>
          <a:p>
            <a:pPr marL="109537" indent="0">
              <a:lnSpc>
                <a:spcPct val="80000"/>
              </a:lnSpc>
              <a:buNone/>
            </a:pPr>
            <a:r>
              <a:rPr lang="es-ES" sz="2400" dirty="0"/>
              <a:t>Incorpore este ejercicio en el Menú</a:t>
            </a:r>
          </a:p>
        </p:txBody>
      </p:sp>
    </p:spTree>
    <p:extLst>
      <p:ext uri="{BB962C8B-B14F-4D97-AF65-F5344CB8AC3E}">
        <p14:creationId xmlns:p14="http://schemas.microsoft.com/office/powerpoint/2010/main" val="3875800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Agenda para próxima lección</a:t>
            </a:r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B8C5418-64D5-4828-81C5-337127D863BA}" type="slidenum">
              <a:rPr lang="en-US"/>
              <a:pPr>
                <a:spcAft>
                  <a:spcPts val="600"/>
                </a:spcAft>
              </a:pPr>
              <a:t>24</a:t>
            </a:fld>
            <a:endParaRPr lang="en-US" dirty="0"/>
          </a:p>
        </p:txBody>
      </p:sp>
      <p:graphicFrame>
        <p:nvGraphicFramePr>
          <p:cNvPr id="48133" name="Rectangle 3">
            <a:extLst>
              <a:ext uri="{FF2B5EF4-FFF2-40B4-BE49-F238E27FC236}">
                <a16:creationId xmlns:a16="http://schemas.microsoft.com/office/drawing/2014/main" id="{72C594E5-C59A-4670-B0AE-EA92B5E36392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52911493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80028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Título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 dirty="0">
                <a:solidFill>
                  <a:srgbClr val="FFFFFF"/>
                </a:solidFill>
              </a:rPr>
              <a:t>Que es un </a:t>
            </a:r>
            <a:r>
              <a:rPr lang="es-CR" sz="3400" dirty="0">
                <a:solidFill>
                  <a:srgbClr val="FFFFFF"/>
                </a:solidFill>
              </a:rPr>
              <a:t>método</a:t>
            </a:r>
            <a:r>
              <a:rPr lang="en-US" sz="3400" dirty="0">
                <a:solidFill>
                  <a:srgbClr val="FFFFFF"/>
                </a:solidFill>
              </a:rPr>
              <a:t> ?</a:t>
            </a:r>
          </a:p>
        </p:txBody>
      </p:sp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5317B090-C948-4A0E-B399-C0D0B605BC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13628" y="1590310"/>
            <a:ext cx="9521821" cy="1135785"/>
          </a:xfrm>
        </p:spPr>
        <p:txBody>
          <a:bodyPr/>
          <a:lstStyle/>
          <a:p>
            <a:pPr marL="0" indent="0">
              <a:buNone/>
            </a:pPr>
            <a:r>
              <a:rPr lang="es-CR" dirty="0"/>
              <a:t>Un método es un conjunto de instrucciones que realizan una tarea específica.</a:t>
            </a:r>
          </a:p>
          <a:p>
            <a:endParaRPr lang="es-CR" dirty="0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E7009BCA-5B23-4C3B-A249-444976699F4E}"/>
              </a:ext>
            </a:extLst>
          </p:cNvPr>
          <p:cNvSpPr txBox="1">
            <a:spLocks/>
          </p:cNvSpPr>
          <p:nvPr/>
        </p:nvSpPr>
        <p:spPr>
          <a:xfrm>
            <a:off x="511865" y="347745"/>
            <a:ext cx="1116827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Método</a:t>
            </a: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76CA58E3-0D82-4B88-9955-0218A5762805}"/>
              </a:ext>
            </a:extLst>
          </p:cNvPr>
          <p:cNvSpPr/>
          <p:nvPr/>
        </p:nvSpPr>
        <p:spPr>
          <a:xfrm>
            <a:off x="3423428" y="5192714"/>
            <a:ext cx="4613564" cy="1330036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18000" tIns="36000" rIns="18000" bIns="36000" rtlCol="0" anchor="ctr"/>
          <a:lstStyle/>
          <a:p>
            <a:pPr marL="0" lvl="1">
              <a:lnSpc>
                <a:spcPct val="80000"/>
              </a:lnSpc>
              <a:buFont typeface="Wingdings" pitchFamily="2" charset="2"/>
              <a:buNone/>
            </a:pPr>
            <a:r>
              <a:rPr lang="es-CR" sz="2800" i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lvl="1">
              <a:lnSpc>
                <a:spcPct val="80000"/>
              </a:lnSpc>
              <a:buFont typeface="Wingdings" pitchFamily="2" charset="2"/>
              <a:buNone/>
            </a:pPr>
            <a:r>
              <a:rPr lang="es-CR" sz="2800" i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cuerpo del método</a:t>
            </a:r>
          </a:p>
          <a:p>
            <a:pPr marL="0" lvl="1">
              <a:lnSpc>
                <a:spcPct val="80000"/>
              </a:lnSpc>
              <a:buFont typeface="Wingdings" pitchFamily="2" charset="2"/>
              <a:buNone/>
            </a:pPr>
            <a:r>
              <a:rPr lang="es-CR" sz="2800" i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95DB9383-1BBE-4E23-9FC5-76CB63B34155}"/>
              </a:ext>
            </a:extLst>
          </p:cNvPr>
          <p:cNvSpPr/>
          <p:nvPr/>
        </p:nvSpPr>
        <p:spPr>
          <a:xfrm>
            <a:off x="317300" y="3781949"/>
            <a:ext cx="3543299" cy="1137364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lIns="18000" tIns="36000" rIns="18000" bIns="36000" rtlCol="0" anchor="ctr"/>
          <a:lstStyle/>
          <a:p>
            <a:pPr marL="0" lvl="1">
              <a:lnSpc>
                <a:spcPct val="80000"/>
              </a:lnSpc>
              <a:buFont typeface="Wingdings" pitchFamily="2" charset="2"/>
              <a:buNone/>
            </a:pPr>
            <a:r>
              <a:rPr lang="es-CR" sz="2800" i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[modificador(es)]</a:t>
            </a:r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73D1FC2E-44A3-4ECC-A28C-1B4C258CDA8B}"/>
              </a:ext>
            </a:extLst>
          </p:cNvPr>
          <p:cNvSpPr/>
          <p:nvPr/>
        </p:nvSpPr>
        <p:spPr>
          <a:xfrm>
            <a:off x="4056299" y="3781949"/>
            <a:ext cx="2159957" cy="1135785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lIns="18000" tIns="36000" rIns="18000" bIns="36000" rtlCol="0" anchor="ctr"/>
          <a:lstStyle/>
          <a:p>
            <a:pPr marL="0" lvl="1" algn="ctr">
              <a:lnSpc>
                <a:spcPct val="80000"/>
              </a:lnSpc>
              <a:buFont typeface="Wingdings" pitchFamily="2" charset="2"/>
              <a:buNone/>
            </a:pPr>
            <a:r>
              <a:rPr lang="es-CR" sz="2800" i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tipo de valor de retorno</a:t>
            </a:r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6B316402-FAEC-45D0-85D9-7EA37C9B6631}"/>
              </a:ext>
            </a:extLst>
          </p:cNvPr>
          <p:cNvSpPr/>
          <p:nvPr/>
        </p:nvSpPr>
        <p:spPr>
          <a:xfrm>
            <a:off x="6344795" y="3761503"/>
            <a:ext cx="2369502" cy="1135785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lIns="18000" tIns="36000" rIns="18000" bIns="36000" rtlCol="0" anchor="ctr"/>
          <a:lstStyle/>
          <a:p>
            <a:pPr marL="0" lvl="1" algn="ctr">
              <a:lnSpc>
                <a:spcPct val="80000"/>
              </a:lnSpc>
              <a:buFont typeface="Wingdings" pitchFamily="2" charset="2"/>
              <a:buNone/>
            </a:pPr>
            <a:r>
              <a:rPr lang="es-CR" sz="2800" i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Nombre del método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BC1AC0C4-FAA8-4EA2-9948-0AED728B5239}"/>
              </a:ext>
            </a:extLst>
          </p:cNvPr>
          <p:cNvSpPr txBox="1"/>
          <p:nvPr/>
        </p:nvSpPr>
        <p:spPr>
          <a:xfrm>
            <a:off x="317300" y="2868529"/>
            <a:ext cx="1911926" cy="715089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R" sz="3600" dirty="0">
                <a:solidFill>
                  <a:schemeClr val="bg1"/>
                </a:solidFill>
                <a:cs typeface="Arial" panose="020B0604020202020204" pitchFamily="34" charset="0"/>
              </a:rPr>
              <a:t>Sintaxis:</a:t>
            </a:r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067750C4-3D3E-451D-A765-6188090D47F8}"/>
              </a:ext>
            </a:extLst>
          </p:cNvPr>
          <p:cNvSpPr/>
          <p:nvPr/>
        </p:nvSpPr>
        <p:spPr>
          <a:xfrm>
            <a:off x="8977745" y="3781949"/>
            <a:ext cx="2881746" cy="1135785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18000" tIns="36000" rIns="18000" bIns="36000" rtlCol="0" anchor="ctr"/>
          <a:lstStyle/>
          <a:p>
            <a:pPr marL="0" lvl="1" algn="ctr">
              <a:lnSpc>
                <a:spcPct val="80000"/>
              </a:lnSpc>
              <a:buFont typeface="Wingdings" pitchFamily="2" charset="2"/>
              <a:buNone/>
            </a:pPr>
            <a:r>
              <a:rPr lang="en-US" sz="2800" i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([par</a:t>
            </a:r>
            <a:r>
              <a:rPr lang="es-CR" sz="2800" i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ámetros]</a:t>
            </a:r>
            <a:r>
              <a:rPr lang="en-US" sz="2800" i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s-CR" sz="2800" i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3711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3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750"/>
                            </p:stCondLst>
                            <p:childTnLst>
                              <p:par>
                                <p:cTn id="20" presetID="2" presetClass="entr" presetSubtype="6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2" grpId="0" animBg="1"/>
      <p:bldP spid="2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419" dirty="0"/>
              <a:t>M</a:t>
            </a:r>
            <a:r>
              <a:rPr lang="es-419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étodo</a:t>
            </a:r>
          </a:p>
        </p:txBody>
      </p:sp>
      <p:sp>
        <p:nvSpPr>
          <p:cNvPr id="6" name="4 Marcador de número de diapositiva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8528591-6571-44A4-B433-D0A6D6473243}" type="slidenum">
              <a:rPr lang="en-US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9228" name="Picture 1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885412" y="208569"/>
            <a:ext cx="936776" cy="1425226"/>
          </a:xfrm>
          <a:prstGeom prst="rect">
            <a:avLst/>
          </a:prstGeom>
          <a:noFill/>
        </p:spPr>
      </p:pic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3873FEAA-C5AA-4E1F-8130-CB8CF79904C1}"/>
              </a:ext>
            </a:extLst>
          </p:cNvPr>
          <p:cNvSpPr txBox="1">
            <a:spLocks/>
          </p:cNvSpPr>
          <p:nvPr/>
        </p:nvSpPr>
        <p:spPr>
          <a:xfrm>
            <a:off x="653918" y="1865688"/>
            <a:ext cx="11168270" cy="3550582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CR" sz="3200" dirty="0"/>
              <a:t>Ejemplo: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R" sz="3600" dirty="0"/>
              <a:t>         public void saludo()</a:t>
            </a:r>
            <a:r>
              <a:rPr lang="en-US" sz="3600" dirty="0"/>
              <a:t>{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6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36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                 String </a:t>
            </a:r>
            <a:r>
              <a:rPr lang="en-US" dirty="0" err="1"/>
              <a:t>nombre</a:t>
            </a:r>
            <a:r>
              <a:rPr lang="en-US" dirty="0"/>
              <a:t>= </a:t>
            </a:r>
            <a:r>
              <a:rPr lang="en-US" dirty="0" err="1"/>
              <a:t>JOptionPane.showInputDialog</a:t>
            </a:r>
            <a:r>
              <a:rPr lang="en-US" dirty="0"/>
              <a:t>(“</a:t>
            </a:r>
            <a:r>
              <a:rPr lang="en-US" dirty="0" err="1"/>
              <a:t>Escriba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nombre</a:t>
            </a:r>
            <a:r>
              <a:rPr lang="en-US" dirty="0"/>
              <a:t>”);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	      </a:t>
            </a:r>
            <a:r>
              <a:rPr lang="en-US" dirty="0" err="1"/>
              <a:t>System.out.println</a:t>
            </a:r>
            <a:r>
              <a:rPr lang="en-US" dirty="0"/>
              <a:t>(“Hola “ + </a:t>
            </a:r>
            <a:r>
              <a:rPr lang="en-US" dirty="0" err="1"/>
              <a:t>nombre</a:t>
            </a:r>
            <a:r>
              <a:rPr lang="en-US" dirty="0"/>
              <a:t>)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           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CR" dirty="0"/>
              <a:t>Los métodos deben ser llamados en el main o en algún otro método.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CR" dirty="0"/>
          </a:p>
        </p:txBody>
      </p:sp>
      <p:sp>
        <p:nvSpPr>
          <p:cNvPr id="8" name="Bocadillo: rectángulo con esquinas redondeadas 7">
            <a:extLst>
              <a:ext uri="{FF2B5EF4-FFF2-40B4-BE49-F238E27FC236}">
                <a16:creationId xmlns:a16="http://schemas.microsoft.com/office/drawing/2014/main" id="{4C33900B-5839-4412-A689-0781B2A23948}"/>
              </a:ext>
            </a:extLst>
          </p:cNvPr>
          <p:cNvSpPr/>
          <p:nvPr/>
        </p:nvSpPr>
        <p:spPr>
          <a:xfrm>
            <a:off x="2508453" y="1704483"/>
            <a:ext cx="1676399" cy="306968"/>
          </a:xfrm>
          <a:prstGeom prst="wedgeRoundRectCallout">
            <a:avLst>
              <a:gd name="adj1" fmla="val -44537"/>
              <a:gd name="adj2" fmla="val 144219"/>
              <a:gd name="adj3" fmla="val 16667"/>
            </a:avLst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Modificador</a:t>
            </a:r>
            <a:endParaRPr lang="es-CR" sz="2000" dirty="0">
              <a:solidFill>
                <a:schemeClr val="tx1"/>
              </a:solidFill>
            </a:endParaRPr>
          </a:p>
        </p:txBody>
      </p:sp>
      <p:sp>
        <p:nvSpPr>
          <p:cNvPr id="9" name="Bocadillo: rectángulo con esquinas redondeadas 8">
            <a:extLst>
              <a:ext uri="{FF2B5EF4-FFF2-40B4-BE49-F238E27FC236}">
                <a16:creationId xmlns:a16="http://schemas.microsoft.com/office/drawing/2014/main" id="{259064D1-C076-4DB2-AEFD-5BA259635284}"/>
              </a:ext>
            </a:extLst>
          </p:cNvPr>
          <p:cNvSpPr/>
          <p:nvPr/>
        </p:nvSpPr>
        <p:spPr>
          <a:xfrm>
            <a:off x="2045865" y="2901574"/>
            <a:ext cx="2138987" cy="609600"/>
          </a:xfrm>
          <a:prstGeom prst="wedgeRoundRectCallout">
            <a:avLst>
              <a:gd name="adj1" fmla="val -2422"/>
              <a:gd name="adj2" fmla="val -105421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Tipo de valor de retorno</a:t>
            </a:r>
            <a:endParaRPr lang="es-CR" sz="2400" dirty="0">
              <a:solidFill>
                <a:schemeClr val="tx1"/>
              </a:solidFill>
            </a:endParaRPr>
          </a:p>
        </p:txBody>
      </p:sp>
      <p:sp>
        <p:nvSpPr>
          <p:cNvPr id="10" name="Bocadillo: rectángulo con esquinas redondeadas 9">
            <a:extLst>
              <a:ext uri="{FF2B5EF4-FFF2-40B4-BE49-F238E27FC236}">
                <a16:creationId xmlns:a16="http://schemas.microsoft.com/office/drawing/2014/main" id="{F48D9549-114E-4FD4-984D-B547FC39F5B3}"/>
              </a:ext>
            </a:extLst>
          </p:cNvPr>
          <p:cNvSpPr/>
          <p:nvPr/>
        </p:nvSpPr>
        <p:spPr>
          <a:xfrm>
            <a:off x="4607592" y="1244122"/>
            <a:ext cx="1676399" cy="703692"/>
          </a:xfrm>
          <a:prstGeom prst="wedgeRoundRectCallout">
            <a:avLst>
              <a:gd name="adj1" fmla="val -35446"/>
              <a:gd name="adj2" fmla="val 93029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Nombre del m</a:t>
            </a:r>
            <a:r>
              <a:rPr lang="es-CR" sz="2000" dirty="0">
                <a:solidFill>
                  <a:schemeClr val="tx1"/>
                </a:solidFill>
              </a:rPr>
              <a:t>étodo</a:t>
            </a:r>
          </a:p>
        </p:txBody>
      </p:sp>
      <p:sp>
        <p:nvSpPr>
          <p:cNvPr id="11" name="Bocadillo: rectángulo con esquinas redondeadas 10">
            <a:extLst>
              <a:ext uri="{FF2B5EF4-FFF2-40B4-BE49-F238E27FC236}">
                <a16:creationId xmlns:a16="http://schemas.microsoft.com/office/drawing/2014/main" id="{44FE5D9A-2E94-4281-8EBC-4A5BA2B39ED0}"/>
              </a:ext>
            </a:extLst>
          </p:cNvPr>
          <p:cNvSpPr/>
          <p:nvPr/>
        </p:nvSpPr>
        <p:spPr>
          <a:xfrm>
            <a:off x="5095095" y="2936153"/>
            <a:ext cx="2138987" cy="703692"/>
          </a:xfrm>
          <a:prstGeom prst="wedgeRoundRectCallout">
            <a:avLst>
              <a:gd name="adj1" fmla="val -54455"/>
              <a:gd name="adj2" fmla="val -117202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No tiene parámetros</a:t>
            </a:r>
            <a:endParaRPr lang="es-CR" sz="2000" dirty="0">
              <a:solidFill>
                <a:schemeClr val="tx1"/>
              </a:solidFill>
            </a:endParaRPr>
          </a:p>
        </p:txBody>
      </p:sp>
      <p:sp>
        <p:nvSpPr>
          <p:cNvPr id="12" name="Bocadillo: rectángulo con esquinas redondeadas 11">
            <a:extLst>
              <a:ext uri="{FF2B5EF4-FFF2-40B4-BE49-F238E27FC236}">
                <a16:creationId xmlns:a16="http://schemas.microsoft.com/office/drawing/2014/main" id="{5C1358B3-83D1-4871-8F98-E3E86C997F6F}"/>
              </a:ext>
            </a:extLst>
          </p:cNvPr>
          <p:cNvSpPr/>
          <p:nvPr/>
        </p:nvSpPr>
        <p:spPr>
          <a:xfrm>
            <a:off x="228325" y="3206375"/>
            <a:ext cx="1330036" cy="969386"/>
          </a:xfrm>
          <a:prstGeom prst="wedgeRoundRectCallout">
            <a:avLst>
              <a:gd name="adj1" fmla="val 82265"/>
              <a:gd name="adj2" fmla="val 30109"/>
              <a:gd name="adj3" fmla="val 16667"/>
            </a:avLst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Cuerpo del método</a:t>
            </a:r>
            <a:endParaRPr lang="es-CR" sz="2400" dirty="0">
              <a:solidFill>
                <a:schemeClr val="tx1"/>
              </a:solidFill>
            </a:endParaRPr>
          </a:p>
        </p:txBody>
      </p:sp>
      <p:sp>
        <p:nvSpPr>
          <p:cNvPr id="13" name="Nube 12">
            <a:extLst>
              <a:ext uri="{FF2B5EF4-FFF2-40B4-BE49-F238E27FC236}">
                <a16:creationId xmlns:a16="http://schemas.microsoft.com/office/drawing/2014/main" id="{88A9F75A-2561-4FFA-AF9B-5DFA8C961BFD}"/>
              </a:ext>
            </a:extLst>
          </p:cNvPr>
          <p:cNvSpPr/>
          <p:nvPr/>
        </p:nvSpPr>
        <p:spPr>
          <a:xfrm>
            <a:off x="6561233" y="719431"/>
            <a:ext cx="4450080" cy="2104908"/>
          </a:xfrm>
          <a:prstGeom prst="clou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CR" dirty="0">
                <a:solidFill>
                  <a:schemeClr val="tx1"/>
                </a:solidFill>
              </a:rPr>
              <a:t>Existen métodos con tipo de valor de retorno (según el tipo de valor que devuelven) y métodos sin tipo de valor de retorno (void).</a:t>
            </a:r>
          </a:p>
        </p:txBody>
      </p:sp>
    </p:spTree>
    <p:extLst>
      <p:ext uri="{BB962C8B-B14F-4D97-AF65-F5344CB8AC3E}">
        <p14:creationId xmlns:p14="http://schemas.microsoft.com/office/powerpoint/2010/main" val="2904714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47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7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000"/>
                            </p:stCondLst>
                            <p:childTnLst>
                              <p:par>
                                <p:cTn id="29" presetID="47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250"/>
                            </p:stCondLst>
                            <p:childTnLst>
                              <p:par>
                                <p:cTn id="35" presetID="47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3 Marcador de número de diapositiva"/>
          <p:cNvSpPr>
            <a:spLocks noGrp="1"/>
          </p:cNvSpPr>
          <p:nvPr>
            <p:ph type="sldNum" sz="quarter" idx="4294967295"/>
          </p:nvPr>
        </p:nvSpPr>
        <p:spPr>
          <a:xfrm>
            <a:off x="11553825" y="6356350"/>
            <a:ext cx="63817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163C541-D4CA-45F9-83B8-3A6532236850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9942E733-5062-489A-A8F1-601EEB121252}"/>
              </a:ext>
            </a:extLst>
          </p:cNvPr>
          <p:cNvSpPr txBox="1">
            <a:spLocks noChangeArrowheads="1"/>
          </p:cNvSpPr>
          <p:nvPr/>
        </p:nvSpPr>
        <p:spPr>
          <a:xfrm>
            <a:off x="1638865" y="1729967"/>
            <a:ext cx="5372148" cy="3398066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s-ES" sz="2800" dirty="0">
                <a:latin typeface="Consolas" panose="020B0609020204030204" pitchFamily="49" charset="0"/>
                <a:cs typeface="Consolas" panose="020B0609020204030204" pitchFamily="49" charset="0"/>
              </a:rPr>
              <a:t>if (expresión booleana) </a:t>
            </a:r>
            <a:r>
              <a:rPr lang="es-E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s-ES" sz="2800" dirty="0">
                <a:latin typeface="Consolas" panose="020B0609020204030204" pitchFamily="49" charset="0"/>
                <a:cs typeface="Consolas" panose="020B0609020204030204" pitchFamily="49" charset="0"/>
              </a:rPr>
              <a:t>  …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s-ES" sz="2800" dirty="0">
                <a:latin typeface="Consolas" panose="020B0609020204030204" pitchFamily="49" charset="0"/>
                <a:cs typeface="Consolas" panose="020B0609020204030204" pitchFamily="49" charset="0"/>
              </a:rPr>
              <a:t>  Bloque de instrucciones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s-ES" sz="2800" dirty="0">
                <a:latin typeface="Consolas" panose="020B0609020204030204" pitchFamily="49" charset="0"/>
                <a:cs typeface="Consolas" panose="020B0609020204030204" pitchFamily="49" charset="0"/>
              </a:rPr>
              <a:t>  …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s-E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r>
              <a:rPr lang="es-ES" sz="2800" dirty="0">
                <a:latin typeface="Consolas" panose="020B0609020204030204" pitchFamily="49" charset="0"/>
                <a:cs typeface="Consolas" panose="020B0609020204030204" pitchFamily="49" charset="0"/>
              </a:rPr>
              <a:t> // fin de la sentencia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B5063EE5-E7E6-43F3-96E0-1C33FD77FE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268" y="1988030"/>
            <a:ext cx="2503867" cy="35610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9" name="Rectangle 2">
            <a:extLst>
              <a:ext uri="{FF2B5EF4-FFF2-40B4-BE49-F238E27FC236}">
                <a16:creationId xmlns:a16="http://schemas.microsoft.com/office/drawing/2014/main" id="{BAF3C244-054A-4211-A18A-0698142114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31792" y="604715"/>
            <a:ext cx="4532765" cy="1017645"/>
          </a:xfrm>
        </p:spPr>
        <p:txBody>
          <a:bodyPr/>
          <a:lstStyle/>
          <a:p>
            <a:pPr>
              <a:defRPr/>
            </a:pPr>
            <a:r>
              <a:rPr lang="es-ES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Sentencia if</a:t>
            </a:r>
          </a:p>
        </p:txBody>
      </p:sp>
    </p:spTree>
    <p:extLst>
      <p:ext uri="{BB962C8B-B14F-4D97-AF65-F5344CB8AC3E}">
        <p14:creationId xmlns:p14="http://schemas.microsoft.com/office/powerpoint/2010/main" val="1670951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3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3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500"/>
                            </p:stCondLst>
                            <p:childTnLst>
                              <p:par>
                                <p:cTn id="26" presetID="3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000"/>
                            </p:stCondLst>
                            <p:childTnLst>
                              <p:par>
                                <p:cTn id="33" presetID="3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500"/>
                            </p:stCondLst>
                            <p:childTnLst>
                              <p:par>
                                <p:cTn id="40" presetID="3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9000"/>
                            </p:stCondLst>
                            <p:childTnLst>
                              <p:par>
                                <p:cTn id="47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1" name="Rectangle 71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3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838200" y="963877"/>
            <a:ext cx="3494362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s-CR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Operadores</a:t>
            </a:r>
            <a:r>
              <a:rPr lang="en-US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s-CR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relacionales</a:t>
            </a:r>
            <a:r>
              <a:rPr lang="en-US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cxnSp>
        <p:nvCxnSpPr>
          <p:cNvPr id="14342" name="Straight Connector 73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3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4976031" y="963877"/>
            <a:ext cx="6564936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s-ES" sz="2400" dirty="0">
                <a:solidFill>
                  <a:schemeClr val="bg1"/>
                </a:solidFill>
              </a:rPr>
              <a:t>La expresión booleana que necesita el if puede ser una sola variable de tipo </a:t>
            </a:r>
            <a:r>
              <a:rPr lang="es-ES" sz="2400" dirty="0" err="1">
                <a:solidFill>
                  <a:schemeClr val="bg1"/>
                </a:solidFill>
              </a:rPr>
              <a:t>boolean</a:t>
            </a:r>
            <a:r>
              <a:rPr lang="es-ES" sz="2400" dirty="0">
                <a:solidFill>
                  <a:schemeClr val="bg1"/>
                </a:solidFill>
              </a:rPr>
              <a:t> o una expresión en la cual se utilizan operadores relacionales.</a:t>
            </a:r>
          </a:p>
          <a:p>
            <a:r>
              <a:rPr lang="es-ES" sz="2400" dirty="0">
                <a:solidFill>
                  <a:schemeClr val="bg1"/>
                </a:solidFill>
              </a:rPr>
              <a:t>Los operadores relacionales son utilizados para comparar dos valores y determinar su relación.</a:t>
            </a:r>
          </a:p>
          <a:p>
            <a:pPr defTabSz="179388"/>
            <a:r>
              <a:rPr lang="es-ES" sz="2400" dirty="0">
                <a:solidFill>
                  <a:schemeClr val="bg1"/>
                </a:solidFill>
              </a:rPr>
              <a:t>El resultado de todos los operadores relacionales </a:t>
            </a:r>
          </a:p>
          <a:p>
            <a:pPr marL="0" indent="0" defTabSz="179388">
              <a:spcBef>
                <a:spcPts val="0"/>
              </a:spcBef>
              <a:buNone/>
            </a:pPr>
            <a:r>
              <a:rPr lang="es-ES" sz="2400" dirty="0">
                <a:solidFill>
                  <a:schemeClr val="bg1"/>
                </a:solidFill>
              </a:rPr>
              <a:t>   es booleano (falso o verdadero)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10571516" y="6033479"/>
            <a:ext cx="78228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7BAB677-6874-44DD-81C1-FA4975061D77}" type="slidenum">
              <a:rPr lang="en-US" sz="105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 sz="105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4977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E4B7C1DD-857C-4D03-AAB3-C5C95BD51A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3" y="321176"/>
            <a:ext cx="7500831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xfrm>
            <a:off x="821516" y="640263"/>
            <a:ext cx="6713140" cy="13449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z="4000" dirty="0"/>
              <a:t>Operadores relacionales</a:t>
            </a:r>
            <a:endParaRPr lang="en-US" sz="4000" dirty="0"/>
          </a:p>
        </p:txBody>
      </p:sp>
      <p:sp>
        <p:nvSpPr>
          <p:cNvPr id="8" name="4 Marcador de número de diapositiva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6D8E65A-6857-4483-8170-341ACA94F428}" type="slidenum">
              <a:rPr lang="en-US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graphicFrame>
        <p:nvGraphicFramePr>
          <p:cNvPr id="12" name="Group 125">
            <a:extLst>
              <a:ext uri="{FF2B5EF4-FFF2-40B4-BE49-F238E27FC236}">
                <a16:creationId xmlns:a16="http://schemas.microsoft.com/office/drawing/2014/main" id="{9334A821-A9A4-4147-BA9E-54CB197047E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9359084"/>
              </p:ext>
            </p:extLst>
          </p:nvPr>
        </p:nvGraphicFramePr>
        <p:xfrm>
          <a:off x="3676238" y="1939966"/>
          <a:ext cx="5780555" cy="4323225"/>
        </p:xfrm>
        <a:graphic>
          <a:graphicData uri="http://schemas.openxmlformats.org/drawingml/2006/table">
            <a:tbl>
              <a:tbl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{35758FB7-9AC5-4552-8A53-C91805E547FA}</a:tableStyleId>
              </a:tblPr>
              <a:tblGrid>
                <a:gridCol w="20268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381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1562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2745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20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Condición</a:t>
                      </a:r>
                      <a:endParaRPr kumimoji="0" lang="es-E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124402" marR="12440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20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Operador</a:t>
                      </a:r>
                      <a:endParaRPr kumimoji="0" lang="es-E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124402" marR="12440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20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Ejemplo</a:t>
                      </a:r>
                      <a:endParaRPr kumimoji="0" lang="es-E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124402" marR="12440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24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Es igual a</a:t>
                      </a:r>
                      <a:endParaRPr kumimoji="0" lang="es-E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24402" marR="12440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==</a:t>
                      </a:r>
                      <a:endParaRPr kumimoji="0" lang="es-E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24402" marR="12440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int i=1;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(i == 1)</a:t>
                      </a:r>
                      <a:endParaRPr kumimoji="0" lang="es-E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24402" marR="12440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724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No es igual a</a:t>
                      </a:r>
                      <a:endParaRPr kumimoji="0" lang="es-E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24402" marR="12440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!=</a:t>
                      </a:r>
                      <a:endParaRPr kumimoji="0" lang="es-E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24402" marR="12440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int i=2;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(i != 1)</a:t>
                      </a:r>
                      <a:endParaRPr kumimoji="0" lang="es-E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24402" marR="12440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724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Es menor a</a:t>
                      </a:r>
                      <a:endParaRPr kumimoji="0" lang="es-E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24402" marR="12440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&lt;</a:t>
                      </a:r>
                      <a:endParaRPr kumimoji="0" lang="es-E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24402" marR="12440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int i=0;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(i &lt; 1)</a:t>
                      </a:r>
                      <a:endParaRPr kumimoji="0" lang="es-E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24402" marR="12440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724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Es menor o igual a</a:t>
                      </a:r>
                      <a:endParaRPr kumimoji="0" lang="es-E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24402" marR="12440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&lt;=</a:t>
                      </a:r>
                      <a:endParaRPr kumimoji="0" lang="es-E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24402" marR="12440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int i=1;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(i &lt;= 1)</a:t>
                      </a:r>
                      <a:endParaRPr kumimoji="0" lang="es-E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24402" marR="12440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724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Es mayor a</a:t>
                      </a:r>
                      <a:endParaRPr kumimoji="0" lang="es-E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24402" marR="12440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&gt;</a:t>
                      </a:r>
                      <a:endParaRPr kumimoji="0" lang="es-E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24402" marR="12440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int i=2;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(i &gt; 1)</a:t>
                      </a:r>
                      <a:endParaRPr kumimoji="0" lang="es-E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24402" marR="12440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1724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Es mayor o igual a</a:t>
                      </a:r>
                      <a:endParaRPr kumimoji="0" lang="es-E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24402" marR="12440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&gt;=</a:t>
                      </a:r>
                      <a:endParaRPr kumimoji="0" lang="es-E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24402" marR="12440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int i=1;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(i &gt;= 1)</a:t>
                      </a:r>
                      <a:endParaRPr kumimoji="0" lang="es-E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24402" marR="12440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02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Operadores lógicos</a:t>
            </a:r>
            <a:endParaRPr lang="en-US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sz="quarter" idx="10"/>
          </p:nvPr>
        </p:nvSpPr>
        <p:spPr>
          <a:xfrm>
            <a:off x="5383763" y="801866"/>
            <a:ext cx="6012895" cy="52306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s-419" sz="2400">
                <a:solidFill>
                  <a:srgbClr val="000000"/>
                </a:solidFill>
              </a:rPr>
              <a:t>Se pueden crear expresiones más complejas utilizando los operadores lógicos </a:t>
            </a:r>
            <a:r>
              <a:rPr lang="es-419" sz="2400" b="1">
                <a:solidFill>
                  <a:srgbClr val="002060"/>
                </a:solidFill>
              </a:rPr>
              <a:t>o,</a:t>
            </a:r>
            <a:r>
              <a:rPr lang="es-419" sz="2400">
                <a:solidFill>
                  <a:srgbClr val="002060"/>
                </a:solidFill>
              </a:rPr>
              <a:t> </a:t>
            </a:r>
            <a:r>
              <a:rPr lang="es-419" sz="2400" b="1">
                <a:solidFill>
                  <a:srgbClr val="002060"/>
                </a:solidFill>
              </a:rPr>
              <a:t>y,</a:t>
            </a:r>
            <a:r>
              <a:rPr lang="es-419" sz="2400">
                <a:solidFill>
                  <a:srgbClr val="002060"/>
                </a:solidFill>
              </a:rPr>
              <a:t> </a:t>
            </a:r>
            <a:r>
              <a:rPr lang="es-419" sz="2400">
                <a:solidFill>
                  <a:srgbClr val="000000"/>
                </a:solidFill>
              </a:rPr>
              <a:t>negación.</a:t>
            </a:r>
          </a:p>
          <a:p>
            <a:pPr marL="0" indent="0">
              <a:buNone/>
            </a:pPr>
            <a:r>
              <a:rPr lang="es-419" sz="2400">
                <a:solidFill>
                  <a:srgbClr val="000000"/>
                </a:solidFill>
              </a:rPr>
              <a:t>Los operadores lógicos en Java son los siguientes:</a:t>
            </a:r>
          </a:p>
          <a:p>
            <a:pPr lvl="3">
              <a:spcAft>
                <a:spcPts val="1200"/>
              </a:spcAft>
            </a:pPr>
            <a:r>
              <a:rPr lang="es-419" sz="2400" b="1">
                <a:solidFill>
                  <a:srgbClr val="000000"/>
                </a:solidFill>
              </a:rPr>
              <a:t> </a:t>
            </a:r>
            <a:r>
              <a:rPr lang="es-419" sz="2400" b="1">
                <a:solidFill>
                  <a:srgbClr val="002060"/>
                </a:solidFill>
              </a:rPr>
              <a:t>||</a:t>
            </a:r>
            <a:r>
              <a:rPr lang="es-419" sz="2400">
                <a:solidFill>
                  <a:srgbClr val="000000"/>
                </a:solidFill>
              </a:rPr>
              <a:t>   indica o</a:t>
            </a:r>
          </a:p>
          <a:p>
            <a:pPr lvl="3">
              <a:spcAft>
                <a:spcPts val="1200"/>
              </a:spcAft>
            </a:pPr>
            <a:r>
              <a:rPr lang="es-419" sz="2400" b="1">
                <a:solidFill>
                  <a:srgbClr val="000000"/>
                </a:solidFill>
              </a:rPr>
              <a:t> </a:t>
            </a:r>
            <a:r>
              <a:rPr lang="es-419" sz="2400" b="1">
                <a:solidFill>
                  <a:srgbClr val="002060"/>
                </a:solidFill>
              </a:rPr>
              <a:t>&amp;&amp;</a:t>
            </a:r>
            <a:r>
              <a:rPr lang="es-419" sz="2400">
                <a:solidFill>
                  <a:srgbClr val="000000"/>
                </a:solidFill>
              </a:rPr>
              <a:t> para el y</a:t>
            </a:r>
          </a:p>
          <a:p>
            <a:pPr lvl="3"/>
            <a:r>
              <a:rPr lang="es-419" sz="2400" b="1">
                <a:solidFill>
                  <a:srgbClr val="000000"/>
                </a:solidFill>
              </a:rPr>
              <a:t> </a:t>
            </a:r>
            <a:r>
              <a:rPr lang="es-419" sz="2400" b="1">
                <a:solidFill>
                  <a:srgbClr val="002060"/>
                </a:solidFill>
              </a:rPr>
              <a:t>!</a:t>
            </a:r>
            <a:r>
              <a:rPr lang="es-419" sz="2400">
                <a:solidFill>
                  <a:srgbClr val="002060"/>
                </a:solidFill>
              </a:rPr>
              <a:t> </a:t>
            </a:r>
            <a:r>
              <a:rPr lang="es-419" sz="2400">
                <a:solidFill>
                  <a:srgbClr val="000000"/>
                </a:solidFill>
              </a:rPr>
              <a:t>    para la negación</a:t>
            </a:r>
          </a:p>
          <a:p>
            <a:endParaRPr lang="es-419" sz="2400">
              <a:solidFill>
                <a:srgbClr val="000000"/>
              </a:solidFill>
            </a:endParaRPr>
          </a:p>
          <a:p>
            <a:endParaRPr lang="es-419" sz="2400">
              <a:solidFill>
                <a:srgbClr val="000000"/>
              </a:solidFill>
            </a:endParaRPr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4294967295"/>
          </p:nvPr>
        </p:nvSpPr>
        <p:spPr>
          <a:xfrm>
            <a:off x="10825930" y="6223702"/>
            <a:ext cx="570728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7BAB677-6874-44DD-81C1-FA4975061D77}" type="slidenum">
              <a:rPr lang="en-US" sz="1000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 sz="100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0798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Práctica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80B021C6-D9BB-4F50-95F1-EC3AE60049D4}" type="slidenum">
              <a:rPr lang="es-ES"/>
              <a:pPr/>
              <a:t>9</a:t>
            </a:fld>
            <a:endParaRPr lang="es-ES"/>
          </a:p>
        </p:txBody>
      </p:sp>
      <p:sp>
        <p:nvSpPr>
          <p:cNvPr id="8" name="Marcador de contenido 1">
            <a:extLst>
              <a:ext uri="{FF2B5EF4-FFF2-40B4-BE49-F238E27FC236}">
                <a16:creationId xmlns:a16="http://schemas.microsoft.com/office/drawing/2014/main" id="{6F39FF2D-0093-4515-857F-715CD17462F7}"/>
              </a:ext>
            </a:extLst>
          </p:cNvPr>
          <p:cNvSpPr txBox="1">
            <a:spLocks/>
          </p:cNvSpPr>
          <p:nvPr/>
        </p:nvSpPr>
        <p:spPr>
          <a:xfrm>
            <a:off x="1063586" y="1931672"/>
            <a:ext cx="10064827" cy="372332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s-CR" dirty="0"/>
              <a:t>Cree el proyecto “Lec02” </a:t>
            </a:r>
          </a:p>
          <a:p>
            <a:pPr marL="457200" lvl="1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s-ES" dirty="0">
                <a:cs typeface="Consolas" panose="020B0609020204030204" pitchFamily="49" charset="0"/>
              </a:rPr>
              <a:t>Escriba un método para:</a:t>
            </a:r>
          </a:p>
          <a:p>
            <a:pPr lvl="1" indent="-288000">
              <a:spcBef>
                <a:spcPts val="0"/>
              </a:spcBef>
              <a:spcAft>
                <a:spcPts val="1200"/>
              </a:spcAft>
              <a:buClr>
                <a:srgbClr val="002060"/>
              </a:buClr>
              <a:buFont typeface="Wingdings" panose="05000000000000000000" pitchFamily="2" charset="2"/>
              <a:buChar char="v"/>
            </a:pPr>
            <a:r>
              <a:rPr lang="es-ES" dirty="0">
                <a:cs typeface="Consolas" panose="020B0609020204030204" pitchFamily="49" charset="0"/>
              </a:rPr>
              <a:t> Indicarle al usuario si puede votar, para ello debe leer la edad del usuario.</a:t>
            </a:r>
          </a:p>
          <a:p>
            <a:pPr lvl="1" indent="-288000">
              <a:buClr>
                <a:srgbClr val="002060"/>
              </a:buClr>
              <a:buFont typeface="Wingdings" panose="05000000000000000000" pitchFamily="2" charset="2"/>
              <a:buChar char="v"/>
            </a:pPr>
            <a:r>
              <a:rPr lang="es-ES" dirty="0">
                <a:cs typeface="Consolas" panose="020B0609020204030204" pitchFamily="49" charset="0"/>
              </a:rPr>
              <a:t> Indicarle al estudiante si aprobó el curso, debe leer la nota del estudiante, si es mayor o igual a 70 aprobó.</a:t>
            </a:r>
          </a:p>
          <a:p>
            <a:pPr lvl="1" indent="-288000">
              <a:buClr>
                <a:srgbClr val="002060"/>
              </a:buClr>
              <a:buFont typeface="Wingdings" panose="05000000000000000000" pitchFamily="2" charset="2"/>
              <a:buChar char="v"/>
            </a:pPr>
            <a:endParaRPr lang="es-E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s-CR" sz="1100" dirty="0"/>
          </a:p>
        </p:txBody>
      </p:sp>
    </p:spTree>
    <p:extLst>
      <p:ext uri="{BB962C8B-B14F-4D97-AF65-F5344CB8AC3E}">
        <p14:creationId xmlns:p14="http://schemas.microsoft.com/office/powerpoint/2010/main" val="207508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2370</Words>
  <Application>Microsoft Office PowerPoint</Application>
  <PresentationFormat>Panorámica</PresentationFormat>
  <Paragraphs>322</Paragraphs>
  <Slides>24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9" baseType="lpstr">
      <vt:lpstr>Arial</vt:lpstr>
      <vt:lpstr>Calibri</vt:lpstr>
      <vt:lpstr>Consolas</vt:lpstr>
      <vt:lpstr>Wingdings</vt:lpstr>
      <vt:lpstr>Tema de Office</vt:lpstr>
      <vt:lpstr>SC-202 Introducción a la Programación</vt:lpstr>
      <vt:lpstr>Agenda</vt:lpstr>
      <vt:lpstr>Que es un método ?</vt:lpstr>
      <vt:lpstr>Método</vt:lpstr>
      <vt:lpstr>Sentencia if</vt:lpstr>
      <vt:lpstr>Operadores relacionales </vt:lpstr>
      <vt:lpstr>Operadores relacionales</vt:lpstr>
      <vt:lpstr>Operadores lógicos</vt:lpstr>
      <vt:lpstr>Práctica</vt:lpstr>
      <vt:lpstr>Anidación de if</vt:lpstr>
      <vt:lpstr>Anidación de if</vt:lpstr>
      <vt:lpstr>Sentencia if else</vt:lpstr>
      <vt:lpstr>Ejemplo de if else</vt:lpstr>
      <vt:lpstr>Presentación de PowerPoint</vt:lpstr>
      <vt:lpstr>Ejercicio 1</vt:lpstr>
      <vt:lpstr>Presentación de PowerPoint</vt:lpstr>
      <vt:lpstr>El switch </vt:lpstr>
      <vt:lpstr>La sentencia switch</vt:lpstr>
      <vt:lpstr>Presentación de PowerPoint</vt:lpstr>
      <vt:lpstr>Presentación de PowerPoint</vt:lpstr>
      <vt:lpstr>Presentación de PowerPoint</vt:lpstr>
      <vt:lpstr>Tarea</vt:lpstr>
      <vt:lpstr>Tarea</vt:lpstr>
      <vt:lpstr>Agenda para próxima lección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SC-202 Introducción a la Programación</dc:title>
  <dc:creator>Katya Brenes Montoya</dc:creator>
  <cp:lastModifiedBy>Katya Brenes Montoya</cp:lastModifiedBy>
  <cp:revision>3</cp:revision>
  <dcterms:created xsi:type="dcterms:W3CDTF">2020-01-18T01:43:49Z</dcterms:created>
  <dcterms:modified xsi:type="dcterms:W3CDTF">2020-01-18T02:01:21Z</dcterms:modified>
</cp:coreProperties>
</file>